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3.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6" r:id="rId1"/>
  </p:sldMasterIdLst>
  <p:notesMasterIdLst>
    <p:notesMasterId r:id="rId13"/>
  </p:notesMasterIdLst>
  <p:sldIdLst>
    <p:sldId id="256" r:id="rId2"/>
    <p:sldId id="258" r:id="rId3"/>
    <p:sldId id="268" r:id="rId4"/>
    <p:sldId id="271" r:id="rId5"/>
    <p:sldId id="272" r:id="rId6"/>
    <p:sldId id="270" r:id="rId7"/>
    <p:sldId id="267" r:id="rId8"/>
    <p:sldId id="276" r:id="rId9"/>
    <p:sldId id="278" r:id="rId10"/>
    <p:sldId id="282" r:id="rId11"/>
    <p:sldId id="28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27F97BB-C833-4FB7-BDE5-3F7075034690}" styleName="Tema Uygulanmış Stil 2 - Vurgu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14A29F-5C63-45A1-BCCD-0446ED6BFD4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E702D01B-6D1E-4A6A-BF47-94E34748E5C0}">
      <dgm:prSet custT="1"/>
      <dgm:spPr/>
      <dgm:t>
        <a:bodyPr/>
        <a:lstStyle/>
        <a:p>
          <a:pPr rtl="0"/>
          <a:r>
            <a:rPr lang="tr-TR" sz="1800" b="1" u="sng" dirty="0" smtClean="0">
              <a:solidFill>
                <a:schemeClr val="tx1"/>
              </a:solidFill>
              <a:latin typeface="Comic Sans MS" panose="030F0702030302020204" pitchFamily="66" charset="0"/>
            </a:rPr>
            <a:t>1-AVRUPA KONSEYİ YEREL VE BÖLGESEL YÖNETİMLER KONGRESİ BELGELERİ</a:t>
          </a:r>
          <a:endParaRPr lang="tr-TR" sz="1800" u="sng" dirty="0">
            <a:solidFill>
              <a:schemeClr val="tx1"/>
            </a:solidFill>
            <a:latin typeface="Comic Sans MS" panose="030F0702030302020204" pitchFamily="66" charset="0"/>
          </a:endParaRPr>
        </a:p>
      </dgm:t>
    </dgm:pt>
    <dgm:pt modelId="{10A007C4-3ECE-448E-BBC8-B36F7F33EEAE}" type="parTrans" cxnId="{956A3A27-1DB2-48DC-B67A-0FD0CC507624}">
      <dgm:prSet/>
      <dgm:spPr/>
      <dgm:t>
        <a:bodyPr/>
        <a:lstStyle/>
        <a:p>
          <a:endParaRPr lang="tr-TR"/>
        </a:p>
      </dgm:t>
    </dgm:pt>
    <dgm:pt modelId="{BD8CF348-9652-4E49-865E-52B2376CF5A8}" type="sibTrans" cxnId="{956A3A27-1DB2-48DC-B67A-0FD0CC507624}">
      <dgm:prSet/>
      <dgm:spPr/>
      <dgm:t>
        <a:bodyPr/>
        <a:lstStyle/>
        <a:p>
          <a:endParaRPr lang="tr-TR"/>
        </a:p>
      </dgm:t>
    </dgm:pt>
    <dgm:pt modelId="{71C2B5D3-53F2-4461-81C7-A72EA8851838}">
      <dgm:prSet custT="1"/>
      <dgm:spPr/>
      <dgm:t>
        <a:bodyPr/>
        <a:lstStyle/>
        <a:p>
          <a:pPr algn="just" rtl="0"/>
          <a:r>
            <a:rPr lang="tr-TR" sz="1800" b="1" u="sng" dirty="0" smtClean="0">
              <a:latin typeface="Comic Sans MS" panose="030F0702030302020204" pitchFamily="66" charset="0"/>
            </a:rPr>
            <a:t>Önergeler ve Tavsiye Kararları</a:t>
          </a:r>
          <a:r>
            <a:rPr lang="tr-TR" sz="1800" b="1" dirty="0" smtClean="0">
              <a:latin typeface="Comic Sans MS" panose="030F0702030302020204" pitchFamily="66" charset="0"/>
            </a:rPr>
            <a:t>: </a:t>
          </a:r>
          <a:r>
            <a:rPr lang="tr-TR" sz="1800" dirty="0" smtClean="0">
              <a:latin typeface="Comic Sans MS" panose="030F0702030302020204" pitchFamily="66" charset="0"/>
            </a:rPr>
            <a:t>Göç politikalarının uygulanmasında yerel ve bölgesel otoritelerin rolü (2017-2018 kararları)</a:t>
          </a:r>
          <a:endParaRPr lang="tr-TR" sz="1800" dirty="0">
            <a:latin typeface="Comic Sans MS" panose="030F0702030302020204" pitchFamily="66" charset="0"/>
          </a:endParaRPr>
        </a:p>
      </dgm:t>
    </dgm:pt>
    <dgm:pt modelId="{7940EBA7-180A-44D6-8836-90D98357A149}" type="parTrans" cxnId="{9B3E1CF3-332F-4990-B545-CF7EAB2D9578}">
      <dgm:prSet/>
      <dgm:spPr/>
      <dgm:t>
        <a:bodyPr/>
        <a:lstStyle/>
        <a:p>
          <a:endParaRPr lang="tr-TR"/>
        </a:p>
      </dgm:t>
    </dgm:pt>
    <dgm:pt modelId="{CC3F7D97-7A2B-42FA-8DF3-772BDED04549}" type="sibTrans" cxnId="{9B3E1CF3-332F-4990-B545-CF7EAB2D9578}">
      <dgm:prSet/>
      <dgm:spPr/>
      <dgm:t>
        <a:bodyPr/>
        <a:lstStyle/>
        <a:p>
          <a:endParaRPr lang="tr-TR"/>
        </a:p>
      </dgm:t>
    </dgm:pt>
    <dgm:pt modelId="{2AD4B554-7F77-4DAD-904E-65EA69E3D639}">
      <dgm:prSet custT="1"/>
      <dgm:spPr/>
      <dgm:t>
        <a:bodyPr/>
        <a:lstStyle/>
        <a:p>
          <a:pPr algn="just" rtl="0"/>
          <a:r>
            <a:rPr lang="tr-TR" sz="1800" b="1" u="sng" dirty="0" smtClean="0">
              <a:latin typeface="Comic Sans MS" panose="030F0702030302020204" pitchFamily="66" charset="0"/>
            </a:rPr>
            <a:t>Avrupa Yerel Yönetimler Özerklik Şartı:</a:t>
          </a:r>
          <a:r>
            <a:rPr lang="tr-TR" sz="1800" b="1" dirty="0" smtClean="0">
              <a:latin typeface="Comic Sans MS" panose="030F0702030302020204" pitchFamily="66" charset="0"/>
            </a:rPr>
            <a:t> </a:t>
          </a:r>
          <a:r>
            <a:rPr lang="tr-TR" sz="1800" b="0" dirty="0" smtClean="0">
              <a:latin typeface="Comic Sans MS" panose="030F0702030302020204" pitchFamily="66" charset="0"/>
            </a:rPr>
            <a:t>Etkin bir yönetim gücü, yerel ihtiyaç için iç örgütlenme kararı, </a:t>
          </a:r>
          <a:r>
            <a:rPr lang="tr-TR" sz="1800" dirty="0" smtClean="0">
              <a:latin typeface="Comic Sans MS" panose="030F0702030302020204" pitchFamily="66" charset="0"/>
            </a:rPr>
            <a:t>yerellik ilkesi, kaynakların esnekliği ve çeşitliliği</a:t>
          </a:r>
          <a:endParaRPr lang="tr-TR" sz="1800" dirty="0">
            <a:latin typeface="Comic Sans MS" panose="030F0702030302020204" pitchFamily="66" charset="0"/>
          </a:endParaRPr>
        </a:p>
      </dgm:t>
    </dgm:pt>
    <dgm:pt modelId="{976B7B2F-3E06-49D1-B0A1-10542F51CCCA}" type="parTrans" cxnId="{7E21F2CF-9CBB-41D2-A0B0-CFD66CECC5DC}">
      <dgm:prSet/>
      <dgm:spPr/>
      <dgm:t>
        <a:bodyPr/>
        <a:lstStyle/>
        <a:p>
          <a:endParaRPr lang="tr-TR"/>
        </a:p>
      </dgm:t>
    </dgm:pt>
    <dgm:pt modelId="{E5D97488-7146-4B24-8970-7FD9C3C52713}" type="sibTrans" cxnId="{7E21F2CF-9CBB-41D2-A0B0-CFD66CECC5DC}">
      <dgm:prSet/>
      <dgm:spPr/>
      <dgm:t>
        <a:bodyPr/>
        <a:lstStyle/>
        <a:p>
          <a:endParaRPr lang="tr-TR"/>
        </a:p>
      </dgm:t>
    </dgm:pt>
    <dgm:pt modelId="{F8D0F17E-52C2-4F45-B483-4480561B4C2C}">
      <dgm:prSet custT="1"/>
      <dgm:spPr/>
      <dgm:t>
        <a:bodyPr/>
        <a:lstStyle/>
        <a:p>
          <a:pPr algn="just" rtl="0"/>
          <a:r>
            <a:rPr lang="tr-TR" sz="1800" b="1" u="sng" dirty="0" smtClean="0">
              <a:latin typeface="Comic Sans MS" panose="030F0702030302020204" pitchFamily="66" charset="0"/>
            </a:rPr>
            <a:t>Avrupa Kentsel Şartı:</a:t>
          </a:r>
          <a:r>
            <a:rPr lang="tr-TR" sz="1800" b="1" dirty="0" smtClean="0">
              <a:latin typeface="Comic Sans MS" panose="030F0702030302020204" pitchFamily="66" charset="0"/>
            </a:rPr>
            <a:t> </a:t>
          </a:r>
          <a:r>
            <a:rPr lang="tr-TR" sz="1800" dirty="0" smtClean="0">
              <a:latin typeface="Comic Sans MS" panose="030F0702030302020204" pitchFamily="66" charset="0"/>
            </a:rPr>
            <a:t>Yerleşimlerde kültürlerarası kaynaşma, yerel yönetimlerce göçmenlerin kent meclislerinde oy kullanma ve aday olabilme, kent hakkı</a:t>
          </a:r>
          <a:endParaRPr lang="tr-TR" sz="1800" dirty="0">
            <a:latin typeface="Comic Sans MS" panose="030F0702030302020204" pitchFamily="66" charset="0"/>
          </a:endParaRPr>
        </a:p>
      </dgm:t>
    </dgm:pt>
    <dgm:pt modelId="{B5C0D331-F518-478A-9D7C-61B7C8D7032F}" type="parTrans" cxnId="{5832BB7A-EA54-4CF3-B42E-5B1B60993D99}">
      <dgm:prSet/>
      <dgm:spPr/>
      <dgm:t>
        <a:bodyPr/>
        <a:lstStyle/>
        <a:p>
          <a:endParaRPr lang="tr-TR"/>
        </a:p>
      </dgm:t>
    </dgm:pt>
    <dgm:pt modelId="{B30DD394-26DC-4EB3-AE8D-FE78FDC3E7A9}" type="sibTrans" cxnId="{5832BB7A-EA54-4CF3-B42E-5B1B60993D99}">
      <dgm:prSet/>
      <dgm:spPr/>
      <dgm:t>
        <a:bodyPr/>
        <a:lstStyle/>
        <a:p>
          <a:endParaRPr lang="tr-TR"/>
        </a:p>
      </dgm:t>
    </dgm:pt>
    <dgm:pt modelId="{9AA2C36C-AE64-49BC-BFDA-C4479B368623}">
      <dgm:prSet custT="1"/>
      <dgm:spPr/>
      <dgm:t>
        <a:bodyPr/>
        <a:lstStyle/>
        <a:p>
          <a:pPr algn="just" rtl="0"/>
          <a:r>
            <a:rPr lang="tr-TR" sz="2000" b="1" u="sng" dirty="0" smtClean="0">
              <a:latin typeface="Comic Sans MS" panose="030F0702030302020204" pitchFamily="66" charset="0"/>
            </a:rPr>
            <a:t>Yabancıların Yerel Düzeyde Kamusal Hayata Katılımlarına İlişkin Sözleşme: </a:t>
          </a:r>
          <a:r>
            <a:rPr lang="tr-TR" sz="2000" b="0" u="none" dirty="0" smtClean="0">
              <a:latin typeface="Comic Sans MS" panose="030F0702030302020204" pitchFamily="66" charset="0"/>
            </a:rPr>
            <a:t>Y</a:t>
          </a:r>
          <a:r>
            <a:rPr lang="tr-TR" sz="2000" dirty="0" smtClean="0">
              <a:latin typeface="Comic Sans MS" panose="030F0702030302020204" pitchFamily="66" charset="0"/>
            </a:rPr>
            <a:t>abancılara yerel yönetim seçimlerinde oy kullanma hakkı, yerleşik 5 yıl</a:t>
          </a:r>
          <a:endParaRPr lang="tr-TR" sz="2000" dirty="0">
            <a:latin typeface="Comic Sans MS" panose="030F0702030302020204" pitchFamily="66" charset="0"/>
          </a:endParaRPr>
        </a:p>
      </dgm:t>
    </dgm:pt>
    <dgm:pt modelId="{767C824C-9310-4CEB-8AE7-35280F41A1A0}" type="parTrans" cxnId="{2F97CD54-DAB8-4FBE-9F61-AA8ED6389859}">
      <dgm:prSet/>
      <dgm:spPr/>
      <dgm:t>
        <a:bodyPr/>
        <a:lstStyle/>
        <a:p>
          <a:endParaRPr lang="tr-TR"/>
        </a:p>
      </dgm:t>
    </dgm:pt>
    <dgm:pt modelId="{8E4C2BDC-6D71-4F45-A415-50A14D348D29}" type="sibTrans" cxnId="{2F97CD54-DAB8-4FBE-9F61-AA8ED6389859}">
      <dgm:prSet/>
      <dgm:spPr/>
      <dgm:t>
        <a:bodyPr/>
        <a:lstStyle/>
        <a:p>
          <a:endParaRPr lang="tr-TR"/>
        </a:p>
      </dgm:t>
    </dgm:pt>
    <dgm:pt modelId="{4D7183CA-A77F-408C-9DCC-8656E2F5A48C}">
      <dgm:prSet custT="1"/>
      <dgm:spPr/>
      <dgm:t>
        <a:bodyPr/>
        <a:lstStyle/>
        <a:p>
          <a:pPr algn="just" rtl="0"/>
          <a:r>
            <a:rPr lang="tr-TR" sz="1800" b="1" u="sng" dirty="0" smtClean="0">
              <a:solidFill>
                <a:schemeClr val="tx1"/>
              </a:solidFill>
              <a:latin typeface="Comic Sans MS" panose="030F0702030302020204" pitchFamily="66" charset="0"/>
            </a:rPr>
            <a:t>2-GÜNDEM 21:</a:t>
          </a:r>
          <a:r>
            <a:rPr lang="tr-TR" sz="1800" b="1" u="none" dirty="0" smtClean="0">
              <a:solidFill>
                <a:schemeClr val="tx1"/>
              </a:solidFill>
              <a:latin typeface="Comic Sans MS" panose="030F0702030302020204" pitchFamily="66" charset="0"/>
            </a:rPr>
            <a:t>  </a:t>
          </a:r>
          <a:r>
            <a:rPr lang="tr-TR" sz="1800" dirty="0" smtClean="0">
              <a:solidFill>
                <a:schemeClr val="tx1"/>
              </a:solidFill>
              <a:latin typeface="Comic Sans MS" panose="030F0702030302020204" pitchFamily="66" charset="0"/>
            </a:rPr>
            <a:t>Yerel yönetimlerin sorumluluklarına yapılan vurgu, belde halkının kendi yaşantısını doğrudan ilgilendiren kararların alınmasına katılımı (kent meclisleri, kent platformu)</a:t>
          </a:r>
          <a:endParaRPr lang="tr-TR" sz="1800" dirty="0">
            <a:solidFill>
              <a:schemeClr val="tx1"/>
            </a:solidFill>
            <a:latin typeface="Comic Sans MS" panose="030F0702030302020204" pitchFamily="66" charset="0"/>
          </a:endParaRPr>
        </a:p>
      </dgm:t>
    </dgm:pt>
    <dgm:pt modelId="{06361830-B680-41BE-8719-57A84B8BC921}" type="parTrans" cxnId="{1906F5C5-88D0-4F52-A515-9CECB9D37CE0}">
      <dgm:prSet/>
      <dgm:spPr/>
      <dgm:t>
        <a:bodyPr/>
        <a:lstStyle/>
        <a:p>
          <a:endParaRPr lang="tr-TR"/>
        </a:p>
      </dgm:t>
    </dgm:pt>
    <dgm:pt modelId="{C03B1117-46C0-433B-9D90-BE0684E9BAC7}" type="sibTrans" cxnId="{1906F5C5-88D0-4F52-A515-9CECB9D37CE0}">
      <dgm:prSet/>
      <dgm:spPr/>
      <dgm:t>
        <a:bodyPr/>
        <a:lstStyle/>
        <a:p>
          <a:endParaRPr lang="tr-TR"/>
        </a:p>
      </dgm:t>
    </dgm:pt>
    <dgm:pt modelId="{D5AD44C1-4037-4486-823A-ED0BA1B90243}">
      <dgm:prSet custT="1"/>
      <dgm:spPr/>
      <dgm:t>
        <a:bodyPr/>
        <a:lstStyle/>
        <a:p>
          <a:pPr algn="just" rtl="0"/>
          <a:r>
            <a:rPr lang="tr-TR" sz="1800" b="1" i="0" u="sng" dirty="0" smtClean="0">
              <a:solidFill>
                <a:schemeClr val="tx1"/>
              </a:solidFill>
              <a:latin typeface="Comic Sans MS" panose="030F0702030302020204" pitchFamily="66" charset="0"/>
            </a:rPr>
            <a:t>3-BİRLEŞMİŞ KENTLER VE YEREL YÖNETİMLER TEŞKİLATI (UCLG):</a:t>
          </a:r>
          <a:r>
            <a:rPr lang="tr-TR" sz="1800" b="1" i="0" u="none" dirty="0" smtClean="0">
              <a:solidFill>
                <a:schemeClr val="tx1"/>
              </a:solidFill>
              <a:latin typeface="Comic Sans MS" panose="030F0702030302020204" pitchFamily="66" charset="0"/>
            </a:rPr>
            <a:t> </a:t>
          </a:r>
          <a:r>
            <a:rPr lang="tr-TR" sz="1800" dirty="0" smtClean="0">
              <a:solidFill>
                <a:schemeClr val="tx1"/>
              </a:solidFill>
              <a:latin typeface="Comic Sans MS" panose="030F0702030302020204" pitchFamily="66" charset="0"/>
            </a:rPr>
            <a:t>Akdeniz’den Şehre Göç Profilleri ve Diyaloğu, yerel yönetişim alanlarından biri göç, doğrudan belediyeler</a:t>
          </a:r>
          <a:endParaRPr lang="tr-TR" sz="1800" dirty="0">
            <a:solidFill>
              <a:schemeClr val="tx1"/>
            </a:solidFill>
            <a:latin typeface="Comic Sans MS" panose="030F0702030302020204" pitchFamily="66" charset="0"/>
          </a:endParaRPr>
        </a:p>
      </dgm:t>
    </dgm:pt>
    <dgm:pt modelId="{ED5D3D45-301C-4AA6-9E37-C9864EF4CF31}" type="parTrans" cxnId="{5143CE1F-847D-4076-B8AE-BFF6F4A71503}">
      <dgm:prSet/>
      <dgm:spPr/>
      <dgm:t>
        <a:bodyPr/>
        <a:lstStyle/>
        <a:p>
          <a:endParaRPr lang="tr-TR"/>
        </a:p>
      </dgm:t>
    </dgm:pt>
    <dgm:pt modelId="{D9BFF072-D020-4649-BF7F-9B14CBA2E491}" type="sibTrans" cxnId="{5143CE1F-847D-4076-B8AE-BFF6F4A71503}">
      <dgm:prSet/>
      <dgm:spPr/>
      <dgm:t>
        <a:bodyPr/>
        <a:lstStyle/>
        <a:p>
          <a:endParaRPr lang="tr-TR"/>
        </a:p>
      </dgm:t>
    </dgm:pt>
    <dgm:pt modelId="{DD4040F0-B1DB-401E-B005-13F69E6D62D5}" type="pres">
      <dgm:prSet presAssocID="{FF14A29F-5C63-45A1-BCCD-0446ED6BFD48}" presName="linear" presStyleCnt="0">
        <dgm:presLayoutVars>
          <dgm:animLvl val="lvl"/>
          <dgm:resizeHandles val="exact"/>
        </dgm:presLayoutVars>
      </dgm:prSet>
      <dgm:spPr/>
      <dgm:t>
        <a:bodyPr/>
        <a:lstStyle/>
        <a:p>
          <a:endParaRPr lang="tr-TR"/>
        </a:p>
      </dgm:t>
    </dgm:pt>
    <dgm:pt modelId="{C4C6D976-0FEE-4D8F-8A50-392D76ED4F90}" type="pres">
      <dgm:prSet presAssocID="{E702D01B-6D1E-4A6A-BF47-94E34748E5C0}" presName="parentText" presStyleLbl="node1" presStyleIdx="0" presStyleCnt="3" custScaleY="53644">
        <dgm:presLayoutVars>
          <dgm:chMax val="0"/>
          <dgm:bulletEnabled val="1"/>
        </dgm:presLayoutVars>
      </dgm:prSet>
      <dgm:spPr/>
      <dgm:t>
        <a:bodyPr/>
        <a:lstStyle/>
        <a:p>
          <a:endParaRPr lang="tr-TR"/>
        </a:p>
      </dgm:t>
    </dgm:pt>
    <dgm:pt modelId="{0904962E-512A-4AAC-9E07-281CB97C4187}" type="pres">
      <dgm:prSet presAssocID="{E702D01B-6D1E-4A6A-BF47-94E34748E5C0}" presName="childText" presStyleLbl="revTx" presStyleIdx="0" presStyleCnt="1">
        <dgm:presLayoutVars>
          <dgm:bulletEnabled val="1"/>
        </dgm:presLayoutVars>
      </dgm:prSet>
      <dgm:spPr/>
      <dgm:t>
        <a:bodyPr/>
        <a:lstStyle/>
        <a:p>
          <a:endParaRPr lang="tr-TR"/>
        </a:p>
      </dgm:t>
    </dgm:pt>
    <dgm:pt modelId="{C1891B02-7515-4FDB-AC9E-FF30FF7AFEE4}" type="pres">
      <dgm:prSet presAssocID="{4D7183CA-A77F-408C-9DCC-8656E2F5A48C}" presName="parentText" presStyleLbl="node1" presStyleIdx="1" presStyleCnt="3" custScaleY="74533">
        <dgm:presLayoutVars>
          <dgm:chMax val="0"/>
          <dgm:bulletEnabled val="1"/>
        </dgm:presLayoutVars>
      </dgm:prSet>
      <dgm:spPr/>
      <dgm:t>
        <a:bodyPr/>
        <a:lstStyle/>
        <a:p>
          <a:endParaRPr lang="tr-TR"/>
        </a:p>
      </dgm:t>
    </dgm:pt>
    <dgm:pt modelId="{28D59A15-3EB6-46A3-84C0-41E425A67125}" type="pres">
      <dgm:prSet presAssocID="{C03B1117-46C0-433B-9D90-BE0684E9BAC7}" presName="spacer" presStyleCnt="0"/>
      <dgm:spPr/>
    </dgm:pt>
    <dgm:pt modelId="{7CCFC717-203E-43A7-B8C8-B479CA51E74D}" type="pres">
      <dgm:prSet presAssocID="{D5AD44C1-4037-4486-823A-ED0BA1B90243}" presName="parentText" presStyleLbl="node1" presStyleIdx="2" presStyleCnt="3">
        <dgm:presLayoutVars>
          <dgm:chMax val="0"/>
          <dgm:bulletEnabled val="1"/>
        </dgm:presLayoutVars>
      </dgm:prSet>
      <dgm:spPr/>
      <dgm:t>
        <a:bodyPr/>
        <a:lstStyle/>
        <a:p>
          <a:endParaRPr lang="tr-TR"/>
        </a:p>
      </dgm:t>
    </dgm:pt>
  </dgm:ptLst>
  <dgm:cxnLst>
    <dgm:cxn modelId="{B1480D4F-A302-4DB2-9E6E-1F29AD21C21A}" type="presOf" srcId="{E702D01B-6D1E-4A6A-BF47-94E34748E5C0}" destId="{C4C6D976-0FEE-4D8F-8A50-392D76ED4F90}" srcOrd="0" destOrd="0" presId="urn:microsoft.com/office/officeart/2005/8/layout/vList2"/>
    <dgm:cxn modelId="{AD40CCFA-108C-48A8-8FF7-CEF3D16B2861}" type="presOf" srcId="{9AA2C36C-AE64-49BC-BFDA-C4479B368623}" destId="{0904962E-512A-4AAC-9E07-281CB97C4187}" srcOrd="0" destOrd="3" presId="urn:microsoft.com/office/officeart/2005/8/layout/vList2"/>
    <dgm:cxn modelId="{1906F5C5-88D0-4F52-A515-9CECB9D37CE0}" srcId="{FF14A29F-5C63-45A1-BCCD-0446ED6BFD48}" destId="{4D7183CA-A77F-408C-9DCC-8656E2F5A48C}" srcOrd="1" destOrd="0" parTransId="{06361830-B680-41BE-8719-57A84B8BC921}" sibTransId="{C03B1117-46C0-433B-9D90-BE0684E9BAC7}"/>
    <dgm:cxn modelId="{7E21F2CF-9CBB-41D2-A0B0-CFD66CECC5DC}" srcId="{E702D01B-6D1E-4A6A-BF47-94E34748E5C0}" destId="{2AD4B554-7F77-4DAD-904E-65EA69E3D639}" srcOrd="1" destOrd="0" parTransId="{976B7B2F-3E06-49D1-B0A1-10542F51CCCA}" sibTransId="{E5D97488-7146-4B24-8970-7FD9C3C52713}"/>
    <dgm:cxn modelId="{9B3E1CF3-332F-4990-B545-CF7EAB2D9578}" srcId="{E702D01B-6D1E-4A6A-BF47-94E34748E5C0}" destId="{71C2B5D3-53F2-4461-81C7-A72EA8851838}" srcOrd="0" destOrd="0" parTransId="{7940EBA7-180A-44D6-8836-90D98357A149}" sibTransId="{CC3F7D97-7A2B-42FA-8DF3-772BDED04549}"/>
    <dgm:cxn modelId="{5143CE1F-847D-4076-B8AE-BFF6F4A71503}" srcId="{FF14A29F-5C63-45A1-BCCD-0446ED6BFD48}" destId="{D5AD44C1-4037-4486-823A-ED0BA1B90243}" srcOrd="2" destOrd="0" parTransId="{ED5D3D45-301C-4AA6-9E37-C9864EF4CF31}" sibTransId="{D9BFF072-D020-4649-BF7F-9B14CBA2E491}"/>
    <dgm:cxn modelId="{4DFD42DE-CCE1-49D4-8830-C8015FE4A33F}" type="presOf" srcId="{F8D0F17E-52C2-4F45-B483-4480561B4C2C}" destId="{0904962E-512A-4AAC-9E07-281CB97C4187}" srcOrd="0" destOrd="2" presId="urn:microsoft.com/office/officeart/2005/8/layout/vList2"/>
    <dgm:cxn modelId="{956A3A27-1DB2-48DC-B67A-0FD0CC507624}" srcId="{FF14A29F-5C63-45A1-BCCD-0446ED6BFD48}" destId="{E702D01B-6D1E-4A6A-BF47-94E34748E5C0}" srcOrd="0" destOrd="0" parTransId="{10A007C4-3ECE-448E-BBC8-B36F7F33EEAE}" sibTransId="{BD8CF348-9652-4E49-865E-52B2376CF5A8}"/>
    <dgm:cxn modelId="{5832BB7A-EA54-4CF3-B42E-5B1B60993D99}" srcId="{E702D01B-6D1E-4A6A-BF47-94E34748E5C0}" destId="{F8D0F17E-52C2-4F45-B483-4480561B4C2C}" srcOrd="2" destOrd="0" parTransId="{B5C0D331-F518-478A-9D7C-61B7C8D7032F}" sibTransId="{B30DD394-26DC-4EB3-AE8D-FE78FDC3E7A9}"/>
    <dgm:cxn modelId="{E61F6A92-FD7E-4DF0-B869-AEF2868CF96E}" type="presOf" srcId="{2AD4B554-7F77-4DAD-904E-65EA69E3D639}" destId="{0904962E-512A-4AAC-9E07-281CB97C4187}" srcOrd="0" destOrd="1" presId="urn:microsoft.com/office/officeart/2005/8/layout/vList2"/>
    <dgm:cxn modelId="{A3E7138F-0068-4312-AF75-68D22959DD7D}" type="presOf" srcId="{FF14A29F-5C63-45A1-BCCD-0446ED6BFD48}" destId="{DD4040F0-B1DB-401E-B005-13F69E6D62D5}" srcOrd="0" destOrd="0" presId="urn:microsoft.com/office/officeart/2005/8/layout/vList2"/>
    <dgm:cxn modelId="{2F97CD54-DAB8-4FBE-9F61-AA8ED6389859}" srcId="{E702D01B-6D1E-4A6A-BF47-94E34748E5C0}" destId="{9AA2C36C-AE64-49BC-BFDA-C4479B368623}" srcOrd="3" destOrd="0" parTransId="{767C824C-9310-4CEB-8AE7-35280F41A1A0}" sibTransId="{8E4C2BDC-6D71-4F45-A415-50A14D348D29}"/>
    <dgm:cxn modelId="{7FAB031B-434B-41F5-92F2-593DAB98CECC}" type="presOf" srcId="{4D7183CA-A77F-408C-9DCC-8656E2F5A48C}" destId="{C1891B02-7515-4FDB-AC9E-FF30FF7AFEE4}" srcOrd="0" destOrd="0" presId="urn:microsoft.com/office/officeart/2005/8/layout/vList2"/>
    <dgm:cxn modelId="{A47FCB7E-9C4D-4B02-B0BE-695221F42137}" type="presOf" srcId="{71C2B5D3-53F2-4461-81C7-A72EA8851838}" destId="{0904962E-512A-4AAC-9E07-281CB97C4187}" srcOrd="0" destOrd="0" presId="urn:microsoft.com/office/officeart/2005/8/layout/vList2"/>
    <dgm:cxn modelId="{51ADF534-3C18-41CF-89AB-CE7284AC9E73}" type="presOf" srcId="{D5AD44C1-4037-4486-823A-ED0BA1B90243}" destId="{7CCFC717-203E-43A7-B8C8-B479CA51E74D}" srcOrd="0" destOrd="0" presId="urn:microsoft.com/office/officeart/2005/8/layout/vList2"/>
    <dgm:cxn modelId="{5845B45C-6F12-4114-A6BA-7D7D4F2C7850}" type="presParOf" srcId="{DD4040F0-B1DB-401E-B005-13F69E6D62D5}" destId="{C4C6D976-0FEE-4D8F-8A50-392D76ED4F90}" srcOrd="0" destOrd="0" presId="urn:microsoft.com/office/officeart/2005/8/layout/vList2"/>
    <dgm:cxn modelId="{F0341531-8D03-416A-B011-29088F9A912F}" type="presParOf" srcId="{DD4040F0-B1DB-401E-B005-13F69E6D62D5}" destId="{0904962E-512A-4AAC-9E07-281CB97C4187}" srcOrd="1" destOrd="0" presId="urn:microsoft.com/office/officeart/2005/8/layout/vList2"/>
    <dgm:cxn modelId="{EC224779-0ADB-4CD1-BF74-27416C0BB639}" type="presParOf" srcId="{DD4040F0-B1DB-401E-B005-13F69E6D62D5}" destId="{C1891B02-7515-4FDB-AC9E-FF30FF7AFEE4}" srcOrd="2" destOrd="0" presId="urn:microsoft.com/office/officeart/2005/8/layout/vList2"/>
    <dgm:cxn modelId="{96935495-0481-4C18-9592-F970A720276A}" type="presParOf" srcId="{DD4040F0-B1DB-401E-B005-13F69E6D62D5}" destId="{28D59A15-3EB6-46A3-84C0-41E425A67125}" srcOrd="3" destOrd="0" presId="urn:microsoft.com/office/officeart/2005/8/layout/vList2"/>
    <dgm:cxn modelId="{DF2A9060-2B4E-415B-A30B-07E4B60EB350}" type="presParOf" srcId="{DD4040F0-B1DB-401E-B005-13F69E6D62D5}" destId="{7CCFC717-203E-43A7-B8C8-B479CA51E74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5134B5-7FE3-4F1C-8272-867CA26C3A1E}"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tr-TR"/>
        </a:p>
      </dgm:t>
    </dgm:pt>
    <dgm:pt modelId="{3CCDEF43-D141-40A5-A645-D8BE8D32B290}">
      <dgm:prSet custT="1"/>
      <dgm:spPr/>
      <dgm:t>
        <a:bodyPr/>
        <a:lstStyle/>
        <a:p>
          <a:pPr rtl="0"/>
          <a:r>
            <a:rPr lang="tr-TR" sz="1800" b="1" u="sng" dirty="0" smtClean="0">
              <a:solidFill>
                <a:schemeClr val="tx1"/>
              </a:solidFill>
              <a:latin typeface="Comic Sans MS" panose="030F0702030302020204" pitchFamily="66" charset="0"/>
            </a:rPr>
            <a:t>Almanya</a:t>
          </a:r>
          <a:r>
            <a:rPr lang="tr-TR" sz="1800" b="0" u="none" dirty="0" smtClean="0">
              <a:solidFill>
                <a:schemeClr val="tx1"/>
              </a:solidFill>
              <a:latin typeface="Comic Sans MS" panose="030F0702030302020204" pitchFamily="66" charset="0"/>
            </a:rPr>
            <a:t>:  </a:t>
          </a:r>
          <a:r>
            <a:rPr lang="tr-TR" sz="1800" dirty="0" err="1" smtClean="0">
              <a:solidFill>
                <a:schemeClr val="tx1"/>
              </a:solidFill>
              <a:latin typeface="Comic Sans MS" panose="030F0702030302020204" pitchFamily="66" charset="0"/>
            </a:rPr>
            <a:t>kotalandırma</a:t>
          </a:r>
          <a:r>
            <a:rPr lang="tr-TR" sz="1800" dirty="0" smtClean="0">
              <a:solidFill>
                <a:schemeClr val="tx1"/>
              </a:solidFill>
              <a:latin typeface="Comic Sans MS" panose="030F0702030302020204" pitchFamily="66" charset="0"/>
            </a:rPr>
            <a:t>, otel kiralama, işsizlik sigortası</a:t>
          </a:r>
          <a:endParaRPr lang="tr-TR" sz="1800" dirty="0">
            <a:solidFill>
              <a:schemeClr val="tx1"/>
            </a:solidFill>
            <a:latin typeface="Comic Sans MS" panose="030F0702030302020204" pitchFamily="66" charset="0"/>
          </a:endParaRPr>
        </a:p>
      </dgm:t>
    </dgm:pt>
    <dgm:pt modelId="{E80BEA08-0F5F-4099-801C-A89587B0211F}" type="parTrans" cxnId="{1503905A-D1B0-4978-BE02-700AACB0221A}">
      <dgm:prSet/>
      <dgm:spPr/>
      <dgm:t>
        <a:bodyPr/>
        <a:lstStyle/>
        <a:p>
          <a:endParaRPr lang="tr-TR"/>
        </a:p>
      </dgm:t>
    </dgm:pt>
    <dgm:pt modelId="{868E2B00-4DDC-4E28-8128-9CF26636AC5E}" type="sibTrans" cxnId="{1503905A-D1B0-4978-BE02-700AACB0221A}">
      <dgm:prSet/>
      <dgm:spPr/>
      <dgm:t>
        <a:bodyPr/>
        <a:lstStyle/>
        <a:p>
          <a:endParaRPr lang="tr-TR"/>
        </a:p>
      </dgm:t>
    </dgm:pt>
    <dgm:pt modelId="{4CC5A1C1-BEDB-4175-B08F-98151C663A3F}">
      <dgm:prSet custT="1"/>
      <dgm:spPr/>
      <dgm:t>
        <a:bodyPr/>
        <a:lstStyle/>
        <a:p>
          <a:pPr rtl="0"/>
          <a:r>
            <a:rPr lang="tr-TR" sz="1800" b="1" u="sng" dirty="0" smtClean="0">
              <a:solidFill>
                <a:schemeClr val="tx1"/>
              </a:solidFill>
              <a:latin typeface="Comic Sans MS" panose="030F0702030302020204" pitchFamily="66" charset="0"/>
            </a:rPr>
            <a:t>İtalya</a:t>
          </a:r>
          <a:r>
            <a:rPr lang="tr-TR" sz="1800" b="1" u="none" dirty="0" smtClean="0">
              <a:solidFill>
                <a:schemeClr val="tx1"/>
              </a:solidFill>
              <a:latin typeface="Comic Sans MS" panose="030F0702030302020204" pitchFamily="66" charset="0"/>
            </a:rPr>
            <a:t>: </a:t>
          </a:r>
          <a:r>
            <a:rPr lang="tr-TR" sz="1800" b="0" u="none" dirty="0" smtClean="0">
              <a:solidFill>
                <a:schemeClr val="tx1"/>
              </a:solidFill>
              <a:latin typeface="Comic Sans MS" panose="030F0702030302020204" pitchFamily="66" charset="0"/>
            </a:rPr>
            <a:t>Roma Belediyesi</a:t>
          </a:r>
          <a:r>
            <a:rPr lang="tr-TR" sz="1800" b="1" u="none" dirty="0" smtClean="0">
              <a:solidFill>
                <a:schemeClr val="tx1"/>
              </a:solidFill>
              <a:latin typeface="Comic Sans MS" panose="030F0702030302020204" pitchFamily="66" charset="0"/>
            </a:rPr>
            <a:t>, </a:t>
          </a:r>
          <a:r>
            <a:rPr lang="tr-TR" sz="1800" i="1" dirty="0" smtClean="0">
              <a:solidFill>
                <a:schemeClr val="tx1"/>
              </a:solidFill>
              <a:latin typeface="Comic Sans MS" panose="030F0702030302020204" pitchFamily="66" charset="0"/>
            </a:rPr>
            <a:t>Entegrasyon Politikaları Konseyi, Göçmen Hizmetleri için Özerk Enstitüsü, Bolonya Metropol Kiralama Acentesi </a:t>
          </a:r>
          <a:endParaRPr lang="tr-TR" sz="1800" dirty="0">
            <a:solidFill>
              <a:schemeClr val="tx1"/>
            </a:solidFill>
            <a:latin typeface="Comic Sans MS" panose="030F0702030302020204" pitchFamily="66" charset="0"/>
          </a:endParaRPr>
        </a:p>
      </dgm:t>
    </dgm:pt>
    <dgm:pt modelId="{EEDA97C8-67A8-414D-B2D0-4BD09298A08C}" type="parTrans" cxnId="{9C93CDC8-3D9D-4BAE-BB2B-148B3A946F41}">
      <dgm:prSet/>
      <dgm:spPr/>
      <dgm:t>
        <a:bodyPr/>
        <a:lstStyle/>
        <a:p>
          <a:endParaRPr lang="tr-TR"/>
        </a:p>
      </dgm:t>
    </dgm:pt>
    <dgm:pt modelId="{AA0FE026-916E-4E7C-80B4-A405D8AD01B5}" type="sibTrans" cxnId="{9C93CDC8-3D9D-4BAE-BB2B-148B3A946F41}">
      <dgm:prSet/>
      <dgm:spPr/>
      <dgm:t>
        <a:bodyPr/>
        <a:lstStyle/>
        <a:p>
          <a:endParaRPr lang="tr-TR"/>
        </a:p>
      </dgm:t>
    </dgm:pt>
    <dgm:pt modelId="{E3A1AFD6-6F8A-4CED-8779-99D1BD97367B}">
      <dgm:prSet custT="1"/>
      <dgm:spPr/>
      <dgm:t>
        <a:bodyPr/>
        <a:lstStyle/>
        <a:p>
          <a:pPr rtl="0"/>
          <a:r>
            <a:rPr lang="tr-TR" sz="1800" b="1" u="sng" dirty="0" smtClean="0">
              <a:solidFill>
                <a:schemeClr val="tx1"/>
              </a:solidFill>
              <a:latin typeface="Comic Sans MS" panose="030F0702030302020204" pitchFamily="66" charset="0"/>
            </a:rPr>
            <a:t>İspanya</a:t>
          </a:r>
          <a:r>
            <a:rPr lang="tr-TR" sz="1800" u="sng" dirty="0" smtClean="0">
              <a:solidFill>
                <a:schemeClr val="tx1"/>
              </a:solidFill>
              <a:latin typeface="Comic Sans MS" panose="030F0702030302020204" pitchFamily="66" charset="0"/>
            </a:rPr>
            <a:t>: </a:t>
          </a:r>
          <a:r>
            <a:rPr lang="tr-TR" sz="1800" u="none" dirty="0" err="1" smtClean="0">
              <a:solidFill>
                <a:schemeClr val="tx1"/>
              </a:solidFill>
              <a:latin typeface="Comic Sans MS" panose="030F0702030302020204" pitchFamily="66" charset="0"/>
            </a:rPr>
            <a:t>Sevilla</a:t>
          </a:r>
          <a:r>
            <a:rPr lang="tr-TR" sz="1800" u="none" dirty="0" smtClean="0">
              <a:solidFill>
                <a:schemeClr val="tx1"/>
              </a:solidFill>
              <a:latin typeface="Comic Sans MS" panose="030F0702030302020204" pitchFamily="66" charset="0"/>
            </a:rPr>
            <a:t> Belediyesi, </a:t>
          </a:r>
          <a:r>
            <a:rPr lang="tr-TR" sz="1800" i="1" dirty="0" smtClean="0">
              <a:solidFill>
                <a:schemeClr val="tx1"/>
              </a:solidFill>
              <a:latin typeface="Comic Sans MS" panose="030F0702030302020204" pitchFamily="66" charset="0"/>
            </a:rPr>
            <a:t>Kurumsal İlişkiler Bölgesel Ofisi, Belediye Konseyi, Barselona Belediye Göç Meclisi, Sivil Haklar ve </a:t>
          </a:r>
          <a:r>
            <a:rPr lang="tr-TR" sz="1800" i="1" dirty="0" err="1" smtClean="0">
              <a:solidFill>
                <a:schemeClr val="tx1"/>
              </a:solidFill>
              <a:latin typeface="Comic Sans MS" panose="030F0702030302020204" pitchFamily="66" charset="0"/>
            </a:rPr>
            <a:t>Non</a:t>
          </a:r>
          <a:r>
            <a:rPr lang="tr-TR" sz="1800" i="1" dirty="0" smtClean="0">
              <a:solidFill>
                <a:schemeClr val="tx1"/>
              </a:solidFill>
              <a:latin typeface="Comic Sans MS" panose="030F0702030302020204" pitchFamily="66" charset="0"/>
            </a:rPr>
            <a:t>-Ayrımcılık Ajansı, Eylem Planları</a:t>
          </a:r>
          <a:endParaRPr lang="tr-TR" sz="1800" dirty="0">
            <a:solidFill>
              <a:schemeClr val="tx1"/>
            </a:solidFill>
            <a:latin typeface="Comic Sans MS" panose="030F0702030302020204" pitchFamily="66" charset="0"/>
          </a:endParaRPr>
        </a:p>
      </dgm:t>
    </dgm:pt>
    <dgm:pt modelId="{49658AF6-3EE1-43A7-838D-1BB9AC40DF9E}" type="parTrans" cxnId="{B390D395-8D23-4CD4-A997-5E170FDA0A98}">
      <dgm:prSet/>
      <dgm:spPr/>
      <dgm:t>
        <a:bodyPr/>
        <a:lstStyle/>
        <a:p>
          <a:endParaRPr lang="tr-TR"/>
        </a:p>
      </dgm:t>
    </dgm:pt>
    <dgm:pt modelId="{CB24FDA1-0E4F-42F7-B620-EDBA18C9B077}" type="sibTrans" cxnId="{B390D395-8D23-4CD4-A997-5E170FDA0A98}">
      <dgm:prSet/>
      <dgm:spPr/>
      <dgm:t>
        <a:bodyPr/>
        <a:lstStyle/>
        <a:p>
          <a:endParaRPr lang="tr-TR"/>
        </a:p>
      </dgm:t>
    </dgm:pt>
    <dgm:pt modelId="{D0E798E5-F96F-4AE3-9DB0-297F88F679F1}">
      <dgm:prSet custT="1"/>
      <dgm:spPr/>
      <dgm:t>
        <a:bodyPr/>
        <a:lstStyle/>
        <a:p>
          <a:pPr rtl="0"/>
          <a:r>
            <a:rPr lang="tr-TR" sz="1800" b="1" u="sng" dirty="0" smtClean="0">
              <a:solidFill>
                <a:schemeClr val="tx1"/>
              </a:solidFill>
              <a:latin typeface="Comic Sans MS" panose="030F0702030302020204" pitchFamily="66" charset="0"/>
            </a:rPr>
            <a:t>Hollanda: </a:t>
          </a:r>
          <a:r>
            <a:rPr lang="tr-TR" sz="1800" i="1" dirty="0" smtClean="0">
              <a:solidFill>
                <a:schemeClr val="tx1"/>
              </a:solidFill>
              <a:latin typeface="Comic Sans MS" panose="030F0702030302020204" pitchFamily="66" charset="0"/>
            </a:rPr>
            <a:t>Hollanda Mülteci Yurtları Merkezi, Mekân Yasağı </a:t>
          </a:r>
          <a:endParaRPr lang="tr-TR" sz="1800" dirty="0">
            <a:solidFill>
              <a:schemeClr val="tx1"/>
            </a:solidFill>
            <a:latin typeface="Comic Sans MS" panose="030F0702030302020204" pitchFamily="66" charset="0"/>
          </a:endParaRPr>
        </a:p>
      </dgm:t>
    </dgm:pt>
    <dgm:pt modelId="{7FDB131D-0693-4BEF-974F-76C776827442}" type="parTrans" cxnId="{9C8AF5E4-0FE6-46DE-A2C6-2062081D094E}">
      <dgm:prSet/>
      <dgm:spPr/>
      <dgm:t>
        <a:bodyPr/>
        <a:lstStyle/>
        <a:p>
          <a:endParaRPr lang="tr-TR"/>
        </a:p>
      </dgm:t>
    </dgm:pt>
    <dgm:pt modelId="{DC1D55D2-F0CC-42EA-BF9F-EE7D037618D3}" type="sibTrans" cxnId="{9C8AF5E4-0FE6-46DE-A2C6-2062081D094E}">
      <dgm:prSet/>
      <dgm:spPr/>
      <dgm:t>
        <a:bodyPr/>
        <a:lstStyle/>
        <a:p>
          <a:endParaRPr lang="tr-TR"/>
        </a:p>
      </dgm:t>
    </dgm:pt>
    <dgm:pt modelId="{60BCA8D2-0D8B-453B-AFE1-8A88FD287DD2}">
      <dgm:prSet custT="1"/>
      <dgm:spPr/>
      <dgm:t>
        <a:bodyPr/>
        <a:lstStyle/>
        <a:p>
          <a:pPr rtl="0"/>
          <a:r>
            <a:rPr lang="tr-TR" sz="1800" b="1" u="sng" smtClean="0">
              <a:solidFill>
                <a:schemeClr val="tx1"/>
              </a:solidFill>
              <a:latin typeface="Comic Sans MS" panose="030F0702030302020204" pitchFamily="66" charset="0"/>
            </a:rPr>
            <a:t>İsveç: </a:t>
          </a:r>
          <a:r>
            <a:rPr lang="tr-TR" sz="1800" b="1" u="none" smtClean="0">
              <a:solidFill>
                <a:schemeClr val="tx1"/>
              </a:solidFill>
              <a:latin typeface="Comic Sans MS" panose="030F0702030302020204" pitchFamily="66" charset="0"/>
            </a:rPr>
            <a:t> </a:t>
          </a:r>
          <a:r>
            <a:rPr lang="tr-TR" sz="1800" b="0" u="none" smtClean="0">
              <a:solidFill>
                <a:schemeClr val="tx1"/>
              </a:solidFill>
              <a:latin typeface="Comic Sans MS" panose="030F0702030302020204" pitchFamily="66" charset="0"/>
            </a:rPr>
            <a:t>Kabullenici Göç Politikası, </a:t>
          </a:r>
          <a:r>
            <a:rPr lang="tr-TR" sz="1800" i="1" smtClean="0">
              <a:solidFill>
                <a:schemeClr val="tx1"/>
              </a:solidFill>
              <a:latin typeface="Comic Sans MS" panose="030F0702030302020204" pitchFamily="66" charset="0"/>
            </a:rPr>
            <a:t>Kamu İstihdam Ajansı</a:t>
          </a:r>
          <a:r>
            <a:rPr lang="tr-TR" sz="1800" smtClean="0">
              <a:solidFill>
                <a:schemeClr val="tx1"/>
              </a:solidFill>
              <a:latin typeface="Comic Sans MS" panose="030F0702030302020204" pitchFamily="66" charset="0"/>
            </a:rPr>
            <a:t>, İsveç Göç Ajansı </a:t>
          </a:r>
          <a:endParaRPr lang="tr-TR" sz="1800" dirty="0">
            <a:solidFill>
              <a:schemeClr val="tx1"/>
            </a:solidFill>
            <a:latin typeface="Comic Sans MS" panose="030F0702030302020204" pitchFamily="66" charset="0"/>
          </a:endParaRPr>
        </a:p>
      </dgm:t>
    </dgm:pt>
    <dgm:pt modelId="{0B0439AC-4440-4820-B363-95F600DD9BB8}" type="parTrans" cxnId="{DA8165A8-5530-46CD-B3C7-DDD981A4361F}">
      <dgm:prSet/>
      <dgm:spPr/>
      <dgm:t>
        <a:bodyPr/>
        <a:lstStyle/>
        <a:p>
          <a:endParaRPr lang="tr-TR"/>
        </a:p>
      </dgm:t>
    </dgm:pt>
    <dgm:pt modelId="{29EB64F1-2F42-41DA-9C82-29BD67FC4432}" type="sibTrans" cxnId="{DA8165A8-5530-46CD-B3C7-DDD981A4361F}">
      <dgm:prSet/>
      <dgm:spPr/>
      <dgm:t>
        <a:bodyPr/>
        <a:lstStyle/>
        <a:p>
          <a:endParaRPr lang="tr-TR"/>
        </a:p>
      </dgm:t>
    </dgm:pt>
    <dgm:pt modelId="{5120529C-3283-433B-AC2E-7023120F1D70}">
      <dgm:prSet custT="1"/>
      <dgm:spPr/>
      <dgm:t>
        <a:bodyPr/>
        <a:lstStyle/>
        <a:p>
          <a:pPr rtl="0"/>
          <a:r>
            <a:rPr lang="tr-TR" sz="1800" b="1" u="sng" smtClean="0">
              <a:solidFill>
                <a:schemeClr val="tx1"/>
              </a:solidFill>
              <a:latin typeface="Comic Sans MS" panose="030F0702030302020204" pitchFamily="66" charset="0"/>
            </a:rPr>
            <a:t>Belçika: </a:t>
          </a:r>
          <a:r>
            <a:rPr lang="tr-TR" sz="1800" i="1" smtClean="0">
              <a:solidFill>
                <a:schemeClr val="tx1"/>
              </a:solidFill>
              <a:latin typeface="Comic Sans MS" panose="030F0702030302020204" pitchFamily="66" charset="0"/>
            </a:rPr>
            <a:t>Belediye Göçmenleri Danışma Kurulları</a:t>
          </a:r>
          <a:endParaRPr lang="tr-TR" sz="1800" dirty="0">
            <a:solidFill>
              <a:schemeClr val="tx1"/>
            </a:solidFill>
            <a:latin typeface="Comic Sans MS" panose="030F0702030302020204" pitchFamily="66" charset="0"/>
          </a:endParaRPr>
        </a:p>
      </dgm:t>
    </dgm:pt>
    <dgm:pt modelId="{F91F8CD9-56E5-4787-BF76-55C29724791E}" type="parTrans" cxnId="{2123E9FF-3D2E-4F34-8E19-9433B5E5BD45}">
      <dgm:prSet/>
      <dgm:spPr/>
      <dgm:t>
        <a:bodyPr/>
        <a:lstStyle/>
        <a:p>
          <a:endParaRPr lang="tr-TR"/>
        </a:p>
      </dgm:t>
    </dgm:pt>
    <dgm:pt modelId="{1F0B5FAC-BC63-40C5-BDA3-5BB13C4E59A2}" type="sibTrans" cxnId="{2123E9FF-3D2E-4F34-8E19-9433B5E5BD45}">
      <dgm:prSet/>
      <dgm:spPr/>
      <dgm:t>
        <a:bodyPr/>
        <a:lstStyle/>
        <a:p>
          <a:endParaRPr lang="tr-TR"/>
        </a:p>
      </dgm:t>
    </dgm:pt>
    <dgm:pt modelId="{308335E8-D496-4ADF-BF94-520FDFC41A7A}" type="pres">
      <dgm:prSet presAssocID="{1A5134B5-7FE3-4F1C-8272-867CA26C3A1E}" presName="linear" presStyleCnt="0">
        <dgm:presLayoutVars>
          <dgm:animLvl val="lvl"/>
          <dgm:resizeHandles val="exact"/>
        </dgm:presLayoutVars>
      </dgm:prSet>
      <dgm:spPr/>
      <dgm:t>
        <a:bodyPr/>
        <a:lstStyle/>
        <a:p>
          <a:endParaRPr lang="tr-TR"/>
        </a:p>
      </dgm:t>
    </dgm:pt>
    <dgm:pt modelId="{629ACBAF-037D-4CBA-8FD7-93F2EF6CB728}" type="pres">
      <dgm:prSet presAssocID="{3CCDEF43-D141-40A5-A645-D8BE8D32B290}" presName="parentText" presStyleLbl="node1" presStyleIdx="0" presStyleCnt="6">
        <dgm:presLayoutVars>
          <dgm:chMax val="0"/>
          <dgm:bulletEnabled val="1"/>
        </dgm:presLayoutVars>
      </dgm:prSet>
      <dgm:spPr/>
      <dgm:t>
        <a:bodyPr/>
        <a:lstStyle/>
        <a:p>
          <a:endParaRPr lang="tr-TR"/>
        </a:p>
      </dgm:t>
    </dgm:pt>
    <dgm:pt modelId="{702C5C83-A107-48C6-8FFD-6DB272763EB8}" type="pres">
      <dgm:prSet presAssocID="{868E2B00-4DDC-4E28-8128-9CF26636AC5E}" presName="spacer" presStyleCnt="0"/>
      <dgm:spPr/>
      <dgm:t>
        <a:bodyPr/>
        <a:lstStyle/>
        <a:p>
          <a:endParaRPr lang="tr-TR"/>
        </a:p>
      </dgm:t>
    </dgm:pt>
    <dgm:pt modelId="{B980B3FF-BCCA-47EE-B692-2B6FFD459055}" type="pres">
      <dgm:prSet presAssocID="{4CC5A1C1-BEDB-4175-B08F-98151C663A3F}" presName="parentText" presStyleLbl="node1" presStyleIdx="1" presStyleCnt="6">
        <dgm:presLayoutVars>
          <dgm:chMax val="0"/>
          <dgm:bulletEnabled val="1"/>
        </dgm:presLayoutVars>
      </dgm:prSet>
      <dgm:spPr/>
      <dgm:t>
        <a:bodyPr/>
        <a:lstStyle/>
        <a:p>
          <a:endParaRPr lang="tr-TR"/>
        </a:p>
      </dgm:t>
    </dgm:pt>
    <dgm:pt modelId="{BF41BDF7-4784-408F-B28B-53D0D26E2FF1}" type="pres">
      <dgm:prSet presAssocID="{AA0FE026-916E-4E7C-80B4-A405D8AD01B5}" presName="spacer" presStyleCnt="0"/>
      <dgm:spPr/>
      <dgm:t>
        <a:bodyPr/>
        <a:lstStyle/>
        <a:p>
          <a:endParaRPr lang="tr-TR"/>
        </a:p>
      </dgm:t>
    </dgm:pt>
    <dgm:pt modelId="{566CC45E-2C32-49AE-BE7B-B8666C18E24D}" type="pres">
      <dgm:prSet presAssocID="{E3A1AFD6-6F8A-4CED-8779-99D1BD97367B}" presName="parentText" presStyleLbl="node1" presStyleIdx="2" presStyleCnt="6">
        <dgm:presLayoutVars>
          <dgm:chMax val="0"/>
          <dgm:bulletEnabled val="1"/>
        </dgm:presLayoutVars>
      </dgm:prSet>
      <dgm:spPr/>
      <dgm:t>
        <a:bodyPr/>
        <a:lstStyle/>
        <a:p>
          <a:endParaRPr lang="tr-TR"/>
        </a:p>
      </dgm:t>
    </dgm:pt>
    <dgm:pt modelId="{B80C1DC8-263E-480F-95B7-5697263A8B3B}" type="pres">
      <dgm:prSet presAssocID="{CB24FDA1-0E4F-42F7-B620-EDBA18C9B077}" presName="spacer" presStyleCnt="0"/>
      <dgm:spPr/>
      <dgm:t>
        <a:bodyPr/>
        <a:lstStyle/>
        <a:p>
          <a:endParaRPr lang="tr-TR"/>
        </a:p>
      </dgm:t>
    </dgm:pt>
    <dgm:pt modelId="{E138AB57-2CFF-41F5-87CF-DDFAFCA58298}" type="pres">
      <dgm:prSet presAssocID="{D0E798E5-F96F-4AE3-9DB0-297F88F679F1}" presName="parentText" presStyleLbl="node1" presStyleIdx="3" presStyleCnt="6">
        <dgm:presLayoutVars>
          <dgm:chMax val="0"/>
          <dgm:bulletEnabled val="1"/>
        </dgm:presLayoutVars>
      </dgm:prSet>
      <dgm:spPr/>
      <dgm:t>
        <a:bodyPr/>
        <a:lstStyle/>
        <a:p>
          <a:endParaRPr lang="tr-TR"/>
        </a:p>
      </dgm:t>
    </dgm:pt>
    <dgm:pt modelId="{7E95379A-0C72-427D-BB59-E8269A58EF3D}" type="pres">
      <dgm:prSet presAssocID="{DC1D55D2-F0CC-42EA-BF9F-EE7D037618D3}" presName="spacer" presStyleCnt="0"/>
      <dgm:spPr/>
      <dgm:t>
        <a:bodyPr/>
        <a:lstStyle/>
        <a:p>
          <a:endParaRPr lang="tr-TR"/>
        </a:p>
      </dgm:t>
    </dgm:pt>
    <dgm:pt modelId="{1F091A59-6C00-422E-AD92-C28F2351FB94}" type="pres">
      <dgm:prSet presAssocID="{60BCA8D2-0D8B-453B-AFE1-8A88FD287DD2}" presName="parentText" presStyleLbl="node1" presStyleIdx="4" presStyleCnt="6">
        <dgm:presLayoutVars>
          <dgm:chMax val="0"/>
          <dgm:bulletEnabled val="1"/>
        </dgm:presLayoutVars>
      </dgm:prSet>
      <dgm:spPr/>
      <dgm:t>
        <a:bodyPr/>
        <a:lstStyle/>
        <a:p>
          <a:endParaRPr lang="tr-TR"/>
        </a:p>
      </dgm:t>
    </dgm:pt>
    <dgm:pt modelId="{2689FCB0-4F31-48F5-8A9A-DD0425EC0FF4}" type="pres">
      <dgm:prSet presAssocID="{29EB64F1-2F42-41DA-9C82-29BD67FC4432}" presName="spacer" presStyleCnt="0"/>
      <dgm:spPr/>
      <dgm:t>
        <a:bodyPr/>
        <a:lstStyle/>
        <a:p>
          <a:endParaRPr lang="tr-TR"/>
        </a:p>
      </dgm:t>
    </dgm:pt>
    <dgm:pt modelId="{09E10E19-9A06-47A4-919F-3375B6F40C04}" type="pres">
      <dgm:prSet presAssocID="{5120529C-3283-433B-AC2E-7023120F1D70}" presName="parentText" presStyleLbl="node1" presStyleIdx="5" presStyleCnt="6">
        <dgm:presLayoutVars>
          <dgm:chMax val="0"/>
          <dgm:bulletEnabled val="1"/>
        </dgm:presLayoutVars>
      </dgm:prSet>
      <dgm:spPr/>
      <dgm:t>
        <a:bodyPr/>
        <a:lstStyle/>
        <a:p>
          <a:endParaRPr lang="tr-TR"/>
        </a:p>
      </dgm:t>
    </dgm:pt>
  </dgm:ptLst>
  <dgm:cxnLst>
    <dgm:cxn modelId="{E690762A-CEB8-4420-83F4-329FEE635DDD}" type="presOf" srcId="{4CC5A1C1-BEDB-4175-B08F-98151C663A3F}" destId="{B980B3FF-BCCA-47EE-B692-2B6FFD459055}" srcOrd="0" destOrd="0" presId="urn:microsoft.com/office/officeart/2005/8/layout/vList2"/>
    <dgm:cxn modelId="{ACC4DF64-3C1E-4DD6-AD28-B538D01C114F}" type="presOf" srcId="{E3A1AFD6-6F8A-4CED-8779-99D1BD97367B}" destId="{566CC45E-2C32-49AE-BE7B-B8666C18E24D}" srcOrd="0" destOrd="0" presId="urn:microsoft.com/office/officeart/2005/8/layout/vList2"/>
    <dgm:cxn modelId="{2123E9FF-3D2E-4F34-8E19-9433B5E5BD45}" srcId="{1A5134B5-7FE3-4F1C-8272-867CA26C3A1E}" destId="{5120529C-3283-433B-AC2E-7023120F1D70}" srcOrd="5" destOrd="0" parTransId="{F91F8CD9-56E5-4787-BF76-55C29724791E}" sibTransId="{1F0B5FAC-BC63-40C5-BDA3-5BB13C4E59A2}"/>
    <dgm:cxn modelId="{549DC413-DF5C-45A4-B810-95EE5FEE3E60}" type="presOf" srcId="{1A5134B5-7FE3-4F1C-8272-867CA26C3A1E}" destId="{308335E8-D496-4ADF-BF94-520FDFC41A7A}" srcOrd="0" destOrd="0" presId="urn:microsoft.com/office/officeart/2005/8/layout/vList2"/>
    <dgm:cxn modelId="{52468D9C-6336-4518-A914-727EF6DCD900}" type="presOf" srcId="{60BCA8D2-0D8B-453B-AFE1-8A88FD287DD2}" destId="{1F091A59-6C00-422E-AD92-C28F2351FB94}" srcOrd="0" destOrd="0" presId="urn:microsoft.com/office/officeart/2005/8/layout/vList2"/>
    <dgm:cxn modelId="{0EB20D01-99E4-4CA1-B4DC-5E18E983F02D}" type="presOf" srcId="{3CCDEF43-D141-40A5-A645-D8BE8D32B290}" destId="{629ACBAF-037D-4CBA-8FD7-93F2EF6CB728}" srcOrd="0" destOrd="0" presId="urn:microsoft.com/office/officeart/2005/8/layout/vList2"/>
    <dgm:cxn modelId="{AE8E4853-AC49-49F4-A218-624A194D424B}" type="presOf" srcId="{D0E798E5-F96F-4AE3-9DB0-297F88F679F1}" destId="{E138AB57-2CFF-41F5-87CF-DDFAFCA58298}" srcOrd="0" destOrd="0" presId="urn:microsoft.com/office/officeart/2005/8/layout/vList2"/>
    <dgm:cxn modelId="{310B8FDF-8408-437B-B95D-FECF2C6BE11A}" type="presOf" srcId="{5120529C-3283-433B-AC2E-7023120F1D70}" destId="{09E10E19-9A06-47A4-919F-3375B6F40C04}" srcOrd="0" destOrd="0" presId="urn:microsoft.com/office/officeart/2005/8/layout/vList2"/>
    <dgm:cxn modelId="{DA8165A8-5530-46CD-B3C7-DDD981A4361F}" srcId="{1A5134B5-7FE3-4F1C-8272-867CA26C3A1E}" destId="{60BCA8D2-0D8B-453B-AFE1-8A88FD287DD2}" srcOrd="4" destOrd="0" parTransId="{0B0439AC-4440-4820-B363-95F600DD9BB8}" sibTransId="{29EB64F1-2F42-41DA-9C82-29BD67FC4432}"/>
    <dgm:cxn modelId="{9C8AF5E4-0FE6-46DE-A2C6-2062081D094E}" srcId="{1A5134B5-7FE3-4F1C-8272-867CA26C3A1E}" destId="{D0E798E5-F96F-4AE3-9DB0-297F88F679F1}" srcOrd="3" destOrd="0" parTransId="{7FDB131D-0693-4BEF-974F-76C776827442}" sibTransId="{DC1D55D2-F0CC-42EA-BF9F-EE7D037618D3}"/>
    <dgm:cxn modelId="{B390D395-8D23-4CD4-A997-5E170FDA0A98}" srcId="{1A5134B5-7FE3-4F1C-8272-867CA26C3A1E}" destId="{E3A1AFD6-6F8A-4CED-8779-99D1BD97367B}" srcOrd="2" destOrd="0" parTransId="{49658AF6-3EE1-43A7-838D-1BB9AC40DF9E}" sibTransId="{CB24FDA1-0E4F-42F7-B620-EDBA18C9B077}"/>
    <dgm:cxn modelId="{1503905A-D1B0-4978-BE02-700AACB0221A}" srcId="{1A5134B5-7FE3-4F1C-8272-867CA26C3A1E}" destId="{3CCDEF43-D141-40A5-A645-D8BE8D32B290}" srcOrd="0" destOrd="0" parTransId="{E80BEA08-0F5F-4099-801C-A89587B0211F}" sibTransId="{868E2B00-4DDC-4E28-8128-9CF26636AC5E}"/>
    <dgm:cxn modelId="{9C93CDC8-3D9D-4BAE-BB2B-148B3A946F41}" srcId="{1A5134B5-7FE3-4F1C-8272-867CA26C3A1E}" destId="{4CC5A1C1-BEDB-4175-B08F-98151C663A3F}" srcOrd="1" destOrd="0" parTransId="{EEDA97C8-67A8-414D-B2D0-4BD09298A08C}" sibTransId="{AA0FE026-916E-4E7C-80B4-A405D8AD01B5}"/>
    <dgm:cxn modelId="{8215C090-9882-478E-9AF4-1188C25CC253}" type="presParOf" srcId="{308335E8-D496-4ADF-BF94-520FDFC41A7A}" destId="{629ACBAF-037D-4CBA-8FD7-93F2EF6CB728}" srcOrd="0" destOrd="0" presId="urn:microsoft.com/office/officeart/2005/8/layout/vList2"/>
    <dgm:cxn modelId="{1A7BCE64-B1F0-4D5F-BEAF-1C550CC62E40}" type="presParOf" srcId="{308335E8-D496-4ADF-BF94-520FDFC41A7A}" destId="{702C5C83-A107-48C6-8FFD-6DB272763EB8}" srcOrd="1" destOrd="0" presId="urn:microsoft.com/office/officeart/2005/8/layout/vList2"/>
    <dgm:cxn modelId="{30116C10-8F0E-49FF-864E-E4F91E6F5217}" type="presParOf" srcId="{308335E8-D496-4ADF-BF94-520FDFC41A7A}" destId="{B980B3FF-BCCA-47EE-B692-2B6FFD459055}" srcOrd="2" destOrd="0" presId="urn:microsoft.com/office/officeart/2005/8/layout/vList2"/>
    <dgm:cxn modelId="{E2874EAE-BAEC-4AC1-AA88-CA8ED55083BD}" type="presParOf" srcId="{308335E8-D496-4ADF-BF94-520FDFC41A7A}" destId="{BF41BDF7-4784-408F-B28B-53D0D26E2FF1}" srcOrd="3" destOrd="0" presId="urn:microsoft.com/office/officeart/2005/8/layout/vList2"/>
    <dgm:cxn modelId="{59FAB0CB-44E8-4D34-BA8E-F9C7A578F0F7}" type="presParOf" srcId="{308335E8-D496-4ADF-BF94-520FDFC41A7A}" destId="{566CC45E-2C32-49AE-BE7B-B8666C18E24D}" srcOrd="4" destOrd="0" presId="urn:microsoft.com/office/officeart/2005/8/layout/vList2"/>
    <dgm:cxn modelId="{A27946C8-BDAA-4D38-8E92-C39051A4517D}" type="presParOf" srcId="{308335E8-D496-4ADF-BF94-520FDFC41A7A}" destId="{B80C1DC8-263E-480F-95B7-5697263A8B3B}" srcOrd="5" destOrd="0" presId="urn:microsoft.com/office/officeart/2005/8/layout/vList2"/>
    <dgm:cxn modelId="{C1A31CB4-35FC-47B3-A536-494849AAF08E}" type="presParOf" srcId="{308335E8-D496-4ADF-BF94-520FDFC41A7A}" destId="{E138AB57-2CFF-41F5-87CF-DDFAFCA58298}" srcOrd="6" destOrd="0" presId="urn:microsoft.com/office/officeart/2005/8/layout/vList2"/>
    <dgm:cxn modelId="{BCAFF03A-4B1D-44CD-BF99-69C1EEDF3390}" type="presParOf" srcId="{308335E8-D496-4ADF-BF94-520FDFC41A7A}" destId="{7E95379A-0C72-427D-BB59-E8269A58EF3D}" srcOrd="7" destOrd="0" presId="urn:microsoft.com/office/officeart/2005/8/layout/vList2"/>
    <dgm:cxn modelId="{E22DC83F-4E38-4496-89C3-568CBE57290F}" type="presParOf" srcId="{308335E8-D496-4ADF-BF94-520FDFC41A7A}" destId="{1F091A59-6C00-422E-AD92-C28F2351FB94}" srcOrd="8" destOrd="0" presId="urn:microsoft.com/office/officeart/2005/8/layout/vList2"/>
    <dgm:cxn modelId="{5C057C9E-3504-4C79-A2C5-DD530E0538DF}" type="presParOf" srcId="{308335E8-D496-4ADF-BF94-520FDFC41A7A}" destId="{2689FCB0-4F31-48F5-8A9A-DD0425EC0FF4}" srcOrd="9" destOrd="0" presId="urn:microsoft.com/office/officeart/2005/8/layout/vList2"/>
    <dgm:cxn modelId="{E297DDDA-189D-4B50-AE18-CF29D733DD84}" type="presParOf" srcId="{308335E8-D496-4ADF-BF94-520FDFC41A7A}" destId="{09E10E19-9A06-47A4-919F-3375B6F40C04}"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27A6577-5CCF-46EC-97D8-E8E1FD12364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581A2AC2-1940-4423-815A-82F74D6A1A3F}" type="pres">
      <dgm:prSet presAssocID="{927A6577-5CCF-46EC-97D8-E8E1FD123644}" presName="linear" presStyleCnt="0">
        <dgm:presLayoutVars>
          <dgm:animLvl val="lvl"/>
          <dgm:resizeHandles val="exact"/>
        </dgm:presLayoutVars>
      </dgm:prSet>
      <dgm:spPr/>
      <dgm:t>
        <a:bodyPr/>
        <a:lstStyle/>
        <a:p>
          <a:endParaRPr lang="tr-TR"/>
        </a:p>
      </dgm:t>
    </dgm:pt>
  </dgm:ptLst>
  <dgm:cxnLst>
    <dgm:cxn modelId="{01E6A58F-7D06-4D4A-942C-083F2BFB1F82}" type="presOf" srcId="{927A6577-5CCF-46EC-97D8-E8E1FD123644}" destId="{581A2AC2-1940-4423-815A-82F74D6A1A3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5BAFE51-553E-4FAC-8150-7E4BBB98E02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tr-TR"/>
        </a:p>
      </dgm:t>
    </dgm:pt>
    <dgm:pt modelId="{537AFC2F-4684-4316-BF3F-DE749032A4F3}" type="pres">
      <dgm:prSet presAssocID="{15BAFE51-553E-4FAC-8150-7E4BBB98E027}" presName="linear" presStyleCnt="0">
        <dgm:presLayoutVars>
          <dgm:animLvl val="lvl"/>
          <dgm:resizeHandles val="exact"/>
        </dgm:presLayoutVars>
      </dgm:prSet>
      <dgm:spPr/>
      <dgm:t>
        <a:bodyPr/>
        <a:lstStyle/>
        <a:p>
          <a:endParaRPr lang="tr-TR"/>
        </a:p>
      </dgm:t>
    </dgm:pt>
  </dgm:ptLst>
  <dgm:cxnLst>
    <dgm:cxn modelId="{2C054C63-1BE7-4DA4-83AE-C66823D4EA64}" type="presOf" srcId="{15BAFE51-553E-4FAC-8150-7E4BBB98E027}" destId="{537AFC2F-4684-4316-BF3F-DE749032A4F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67432C4-3D11-42C1-A55F-53F72C8C829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8DB1076D-D4EB-445B-B337-134091C0A383}">
      <dgm:prSet custT="1"/>
      <dgm:spPr/>
      <dgm:t>
        <a:bodyPr/>
        <a:lstStyle/>
        <a:p>
          <a:pPr rtl="0"/>
          <a:r>
            <a:rPr lang="tr-TR" sz="2000" b="1" u="sng" dirty="0" smtClean="0">
              <a:solidFill>
                <a:schemeClr val="tx1"/>
              </a:solidFill>
              <a:latin typeface="Comic Sans MS" panose="030F0702030302020204" pitchFamily="66" charset="0"/>
            </a:rPr>
            <a:t>6458 Sayılı Yabancılar ve Uluslararası Koruma Kanunu: </a:t>
          </a:r>
          <a:r>
            <a:rPr lang="tr-TR" sz="2000" dirty="0" smtClean="0">
              <a:solidFill>
                <a:schemeClr val="tx1"/>
              </a:solidFill>
              <a:latin typeface="Comic Sans MS" panose="030F0702030302020204" pitchFamily="66" charset="0"/>
            </a:rPr>
            <a:t>Belediyelere yetki ve görev değil, öneri işlevleri</a:t>
          </a:r>
          <a:endParaRPr lang="tr-TR" sz="2000" dirty="0">
            <a:solidFill>
              <a:schemeClr val="tx1"/>
            </a:solidFill>
            <a:latin typeface="Comic Sans MS" panose="030F0702030302020204" pitchFamily="66" charset="0"/>
          </a:endParaRPr>
        </a:p>
      </dgm:t>
    </dgm:pt>
    <dgm:pt modelId="{6DA281D7-EE19-4E7D-874D-9ABF2305EC78}" type="parTrans" cxnId="{6E268FDE-C639-4096-B5B1-3309EEBC6014}">
      <dgm:prSet/>
      <dgm:spPr/>
      <dgm:t>
        <a:bodyPr/>
        <a:lstStyle/>
        <a:p>
          <a:endParaRPr lang="tr-TR"/>
        </a:p>
      </dgm:t>
    </dgm:pt>
    <dgm:pt modelId="{526E5921-4912-454E-9739-957A60AEF7BE}" type="sibTrans" cxnId="{6E268FDE-C639-4096-B5B1-3309EEBC6014}">
      <dgm:prSet/>
      <dgm:spPr/>
      <dgm:t>
        <a:bodyPr/>
        <a:lstStyle/>
        <a:p>
          <a:endParaRPr lang="tr-TR"/>
        </a:p>
      </dgm:t>
    </dgm:pt>
    <dgm:pt modelId="{40F3484C-5B0A-40C4-BE4C-DA0F2C3BA49F}">
      <dgm:prSet custT="1"/>
      <dgm:spPr/>
      <dgm:t>
        <a:bodyPr/>
        <a:lstStyle/>
        <a:p>
          <a:pPr rtl="0"/>
          <a:r>
            <a:rPr lang="tr-TR" sz="2000" b="1" u="sng" dirty="0" smtClean="0">
              <a:solidFill>
                <a:schemeClr val="tx1"/>
              </a:solidFill>
              <a:latin typeface="Comic Sans MS" panose="030F0702030302020204" pitchFamily="66" charset="0"/>
            </a:rPr>
            <a:t>Belediye Kanunlarında Hemşehri Hukuku ve Sığınmacılar: </a:t>
          </a:r>
          <a:r>
            <a:rPr lang="tr-TR" sz="2000" dirty="0" smtClean="0">
              <a:solidFill>
                <a:schemeClr val="tx1"/>
              </a:solidFill>
              <a:latin typeface="Comic Sans MS" panose="030F0702030302020204" pitchFamily="66" charset="0"/>
            </a:rPr>
            <a:t>5393 Sayılı Belediye Kanunu 13. madde «herkes», «oturan»</a:t>
          </a:r>
          <a:endParaRPr lang="tr-TR" sz="2000" dirty="0">
            <a:solidFill>
              <a:schemeClr val="tx1"/>
            </a:solidFill>
            <a:latin typeface="Comic Sans MS" panose="030F0702030302020204" pitchFamily="66" charset="0"/>
          </a:endParaRPr>
        </a:p>
      </dgm:t>
    </dgm:pt>
    <dgm:pt modelId="{528694C4-4F80-4D17-8A76-890DE8150FDF}" type="parTrans" cxnId="{16EA7D10-E380-48C9-9489-C4D287FD2F43}">
      <dgm:prSet/>
      <dgm:spPr/>
      <dgm:t>
        <a:bodyPr/>
        <a:lstStyle/>
        <a:p>
          <a:endParaRPr lang="tr-TR"/>
        </a:p>
      </dgm:t>
    </dgm:pt>
    <dgm:pt modelId="{045110BD-1E1B-4BB8-8495-80B08152BAF5}" type="sibTrans" cxnId="{16EA7D10-E380-48C9-9489-C4D287FD2F43}">
      <dgm:prSet/>
      <dgm:spPr/>
      <dgm:t>
        <a:bodyPr/>
        <a:lstStyle/>
        <a:p>
          <a:endParaRPr lang="tr-TR"/>
        </a:p>
      </dgm:t>
    </dgm:pt>
    <dgm:pt modelId="{29E364FE-F5C1-46D9-A86D-2E3E56B986D8}">
      <dgm:prSet custT="1"/>
      <dgm:spPr/>
      <dgm:t>
        <a:bodyPr/>
        <a:lstStyle/>
        <a:p>
          <a:pPr rtl="0"/>
          <a:r>
            <a:rPr lang="tr-TR" sz="2000" b="1" u="sng" dirty="0" smtClean="0">
              <a:solidFill>
                <a:schemeClr val="tx1"/>
              </a:solidFill>
              <a:latin typeface="Comic Sans MS" panose="030F0702030302020204" pitchFamily="66" charset="0"/>
            </a:rPr>
            <a:t>Belediye Kanunlarında Sığınmacılara Yönelik Hizmet Sunumunda Vatandaşlık Esası: </a:t>
          </a:r>
          <a:r>
            <a:rPr lang="tr-TR" sz="2000" dirty="0" smtClean="0">
              <a:solidFill>
                <a:schemeClr val="tx1"/>
              </a:solidFill>
              <a:latin typeface="Comic Sans MS" panose="030F0702030302020204" pitchFamily="66" charset="0"/>
            </a:rPr>
            <a:t>5393 Sayılı Belediye Kanunu 14. madde «vatandaşa en yakın»</a:t>
          </a:r>
          <a:endParaRPr lang="tr-TR" sz="2000" dirty="0">
            <a:solidFill>
              <a:schemeClr val="tx1"/>
            </a:solidFill>
            <a:latin typeface="Comic Sans MS" panose="030F0702030302020204" pitchFamily="66" charset="0"/>
          </a:endParaRPr>
        </a:p>
      </dgm:t>
    </dgm:pt>
    <dgm:pt modelId="{725788A6-0601-4527-95DE-1DDDABEC7506}" type="parTrans" cxnId="{73B5DD98-390E-441D-A154-4158BF2BE554}">
      <dgm:prSet/>
      <dgm:spPr/>
      <dgm:t>
        <a:bodyPr/>
        <a:lstStyle/>
        <a:p>
          <a:endParaRPr lang="tr-TR"/>
        </a:p>
      </dgm:t>
    </dgm:pt>
    <dgm:pt modelId="{A424A8D0-04CE-45C4-AB12-95E8F7C3BA3A}" type="sibTrans" cxnId="{73B5DD98-390E-441D-A154-4158BF2BE554}">
      <dgm:prSet/>
      <dgm:spPr/>
      <dgm:t>
        <a:bodyPr/>
        <a:lstStyle/>
        <a:p>
          <a:endParaRPr lang="tr-TR"/>
        </a:p>
      </dgm:t>
    </dgm:pt>
    <dgm:pt modelId="{9011B22B-5638-4EDE-8951-1AF7017B0DBC}">
      <dgm:prSet custT="1"/>
      <dgm:spPr/>
      <dgm:t>
        <a:bodyPr/>
        <a:lstStyle/>
        <a:p>
          <a:pPr rtl="0"/>
          <a:r>
            <a:rPr lang="tr-TR" sz="2000" b="1" u="sng" dirty="0" smtClean="0">
              <a:solidFill>
                <a:schemeClr val="tx1"/>
              </a:solidFill>
              <a:latin typeface="Comic Sans MS" panose="030F0702030302020204" pitchFamily="66" charset="0"/>
            </a:rPr>
            <a:t>Belediyelerin Görev, Yetki ve Sorumlulukları Kapsamında Sığınmacılar:</a:t>
          </a:r>
          <a:r>
            <a:rPr lang="tr-TR" sz="2000" u="sng" dirty="0" smtClean="0">
              <a:solidFill>
                <a:schemeClr val="tx1"/>
              </a:solidFill>
              <a:latin typeface="Comic Sans MS" panose="030F0702030302020204" pitchFamily="66" charset="0"/>
            </a:rPr>
            <a:t> </a:t>
          </a:r>
          <a:r>
            <a:rPr lang="tr-TR" sz="2000" dirty="0" smtClean="0">
              <a:solidFill>
                <a:schemeClr val="tx1"/>
              </a:solidFill>
              <a:latin typeface="Comic Sans MS" panose="030F0702030302020204" pitchFamily="66" charset="0"/>
            </a:rPr>
            <a:t>5393 Sayılı Belediye Kanunu 14. madde  «düşkün, «dar gelirli», «belde sakini» , «mahalli müşterek ihtiyaç»</a:t>
          </a:r>
          <a:endParaRPr lang="tr-TR" sz="2000" dirty="0">
            <a:solidFill>
              <a:schemeClr val="tx1"/>
            </a:solidFill>
            <a:latin typeface="Comic Sans MS" panose="030F0702030302020204" pitchFamily="66" charset="0"/>
          </a:endParaRPr>
        </a:p>
      </dgm:t>
    </dgm:pt>
    <dgm:pt modelId="{66D932CC-D9FF-4CFF-B462-A7E8F6F07653}" type="parTrans" cxnId="{01B5DEFF-D146-4774-A41D-C42E222ED6C5}">
      <dgm:prSet/>
      <dgm:spPr/>
      <dgm:t>
        <a:bodyPr/>
        <a:lstStyle/>
        <a:p>
          <a:endParaRPr lang="tr-TR"/>
        </a:p>
      </dgm:t>
    </dgm:pt>
    <dgm:pt modelId="{B722C74C-1CBD-46DD-83D1-2362DBDADCB4}" type="sibTrans" cxnId="{01B5DEFF-D146-4774-A41D-C42E222ED6C5}">
      <dgm:prSet/>
      <dgm:spPr/>
      <dgm:t>
        <a:bodyPr/>
        <a:lstStyle/>
        <a:p>
          <a:endParaRPr lang="tr-TR"/>
        </a:p>
      </dgm:t>
    </dgm:pt>
    <dgm:pt modelId="{1F74336C-74E3-4D66-8AF4-B31E2C0D37D0}">
      <dgm:prSet custT="1"/>
      <dgm:spPr/>
      <dgm:t>
        <a:bodyPr/>
        <a:lstStyle/>
        <a:p>
          <a:pPr rtl="0"/>
          <a:r>
            <a:rPr lang="tr-TR" sz="2000" b="1" u="sng" dirty="0" smtClean="0">
              <a:solidFill>
                <a:schemeClr val="tx1"/>
              </a:solidFill>
              <a:latin typeface="Comic Sans MS" panose="030F0702030302020204" pitchFamily="66" charset="0"/>
            </a:rPr>
            <a:t>Belediyelerin Gelirleri ile İlgili Kanunlar ve Sığınmacılar: </a:t>
          </a:r>
          <a:r>
            <a:rPr lang="tr-TR" sz="2000" dirty="0" smtClean="0">
              <a:solidFill>
                <a:schemeClr val="tx1"/>
              </a:solidFill>
              <a:latin typeface="Comic Sans MS" panose="030F0702030302020204" pitchFamily="66" charset="0"/>
            </a:rPr>
            <a:t>Öz kaynaklar kısıtlı, genel bütçe gelirlerinden pay dağıtımında vatandaşlık kriteri</a:t>
          </a:r>
          <a:endParaRPr lang="tr-TR" sz="2000" dirty="0">
            <a:solidFill>
              <a:schemeClr val="tx1"/>
            </a:solidFill>
            <a:latin typeface="Comic Sans MS" panose="030F0702030302020204" pitchFamily="66" charset="0"/>
          </a:endParaRPr>
        </a:p>
      </dgm:t>
    </dgm:pt>
    <dgm:pt modelId="{CE9C55F6-65CD-4F77-857A-66CE9958EB70}" type="parTrans" cxnId="{CFBD4B11-DBD3-4458-A157-8F88E971B8EC}">
      <dgm:prSet/>
      <dgm:spPr/>
      <dgm:t>
        <a:bodyPr/>
        <a:lstStyle/>
        <a:p>
          <a:endParaRPr lang="tr-TR"/>
        </a:p>
      </dgm:t>
    </dgm:pt>
    <dgm:pt modelId="{B30DFA19-E270-431D-85BF-66E7D941E22F}" type="sibTrans" cxnId="{CFBD4B11-DBD3-4458-A157-8F88E971B8EC}">
      <dgm:prSet/>
      <dgm:spPr/>
      <dgm:t>
        <a:bodyPr/>
        <a:lstStyle/>
        <a:p>
          <a:endParaRPr lang="tr-TR"/>
        </a:p>
      </dgm:t>
    </dgm:pt>
    <dgm:pt modelId="{D1C7D27D-521C-43EB-8B74-5754EB4D3152}">
      <dgm:prSet custT="1"/>
      <dgm:spPr/>
      <dgm:t>
        <a:bodyPr/>
        <a:lstStyle/>
        <a:p>
          <a:pPr algn="just" rtl="0"/>
          <a:r>
            <a:rPr lang="tr-TR" sz="2000" b="1" u="sng" dirty="0" smtClean="0">
              <a:solidFill>
                <a:schemeClr val="tx1"/>
              </a:solidFill>
              <a:latin typeface="Comic Sans MS" panose="030F0702030302020204" pitchFamily="66" charset="0"/>
            </a:rPr>
            <a:t>SONUÇ:</a:t>
          </a:r>
          <a:r>
            <a:rPr lang="tr-TR" sz="2000" b="1" u="none" dirty="0" smtClean="0">
              <a:solidFill>
                <a:schemeClr val="tx1"/>
              </a:solidFill>
              <a:latin typeface="Comic Sans MS" panose="030F0702030302020204" pitchFamily="66" charset="0"/>
            </a:rPr>
            <a:t> </a:t>
          </a:r>
          <a:r>
            <a:rPr lang="tr-TR" sz="2000" b="0" u="none" dirty="0" smtClean="0">
              <a:solidFill>
                <a:schemeClr val="tx1"/>
              </a:solidFill>
              <a:latin typeface="Comic Sans MS" panose="030F0702030302020204" pitchFamily="66" charset="0"/>
            </a:rPr>
            <a:t>İncelenen kanunlarda doğrudan </a:t>
          </a:r>
          <a:r>
            <a:rPr lang="tr-TR" sz="2000" u="none" dirty="0" smtClean="0">
              <a:solidFill>
                <a:schemeClr val="tx1"/>
              </a:solidFill>
              <a:latin typeface="Comic Sans MS" panose="030F0702030302020204" pitchFamily="66" charset="0"/>
            </a:rPr>
            <a:t>bir madde bulunmamakta, belediyelerin kendi inisiyatifine bırakılmış, yetkisiz ve etkinsiz politikalar</a:t>
          </a:r>
          <a:endParaRPr lang="tr-TR" sz="2000" u="none" dirty="0">
            <a:solidFill>
              <a:schemeClr val="tx1"/>
            </a:solidFill>
            <a:latin typeface="Comic Sans MS" panose="030F0702030302020204" pitchFamily="66" charset="0"/>
          </a:endParaRPr>
        </a:p>
      </dgm:t>
    </dgm:pt>
    <dgm:pt modelId="{501C17B8-F39D-497E-943C-EA5A712A1F6D}" type="parTrans" cxnId="{0BCBC787-C539-4579-B2F1-8BA401EFBCF2}">
      <dgm:prSet/>
      <dgm:spPr/>
      <dgm:t>
        <a:bodyPr/>
        <a:lstStyle/>
        <a:p>
          <a:endParaRPr lang="tr-TR"/>
        </a:p>
      </dgm:t>
    </dgm:pt>
    <dgm:pt modelId="{D1879563-1E8B-4C88-8708-C5D004B2D14A}" type="sibTrans" cxnId="{0BCBC787-C539-4579-B2F1-8BA401EFBCF2}">
      <dgm:prSet/>
      <dgm:spPr/>
      <dgm:t>
        <a:bodyPr/>
        <a:lstStyle/>
        <a:p>
          <a:endParaRPr lang="tr-TR"/>
        </a:p>
      </dgm:t>
    </dgm:pt>
    <dgm:pt modelId="{CB4964ED-063C-4424-A297-5A27AE859A26}" type="pres">
      <dgm:prSet presAssocID="{667432C4-3D11-42C1-A55F-53F72C8C8297}" presName="linear" presStyleCnt="0">
        <dgm:presLayoutVars>
          <dgm:animLvl val="lvl"/>
          <dgm:resizeHandles val="exact"/>
        </dgm:presLayoutVars>
      </dgm:prSet>
      <dgm:spPr/>
      <dgm:t>
        <a:bodyPr/>
        <a:lstStyle/>
        <a:p>
          <a:endParaRPr lang="tr-TR"/>
        </a:p>
      </dgm:t>
    </dgm:pt>
    <dgm:pt modelId="{AFA1A8A8-29D0-4162-81F6-95C8EC529705}" type="pres">
      <dgm:prSet presAssocID="{8DB1076D-D4EB-445B-B337-134091C0A383}" presName="parentText" presStyleLbl="node1" presStyleIdx="0" presStyleCnt="6">
        <dgm:presLayoutVars>
          <dgm:chMax val="0"/>
          <dgm:bulletEnabled val="1"/>
        </dgm:presLayoutVars>
      </dgm:prSet>
      <dgm:spPr/>
      <dgm:t>
        <a:bodyPr/>
        <a:lstStyle/>
        <a:p>
          <a:endParaRPr lang="tr-TR"/>
        </a:p>
      </dgm:t>
    </dgm:pt>
    <dgm:pt modelId="{45855CCF-26BC-46F6-BAFD-C5A771F69271}" type="pres">
      <dgm:prSet presAssocID="{526E5921-4912-454E-9739-957A60AEF7BE}" presName="spacer" presStyleCnt="0"/>
      <dgm:spPr/>
    </dgm:pt>
    <dgm:pt modelId="{1C2A3751-DDEF-43BD-BD63-5EB5C232224F}" type="pres">
      <dgm:prSet presAssocID="{40F3484C-5B0A-40C4-BE4C-DA0F2C3BA49F}" presName="parentText" presStyleLbl="node1" presStyleIdx="1" presStyleCnt="6">
        <dgm:presLayoutVars>
          <dgm:chMax val="0"/>
          <dgm:bulletEnabled val="1"/>
        </dgm:presLayoutVars>
      </dgm:prSet>
      <dgm:spPr/>
      <dgm:t>
        <a:bodyPr/>
        <a:lstStyle/>
        <a:p>
          <a:endParaRPr lang="tr-TR"/>
        </a:p>
      </dgm:t>
    </dgm:pt>
    <dgm:pt modelId="{4AB27AD7-0A5C-402A-9070-2E682B24B9E1}" type="pres">
      <dgm:prSet presAssocID="{045110BD-1E1B-4BB8-8495-80B08152BAF5}" presName="spacer" presStyleCnt="0"/>
      <dgm:spPr/>
    </dgm:pt>
    <dgm:pt modelId="{A8FB491F-35A9-4371-AC06-C68FF152754C}" type="pres">
      <dgm:prSet presAssocID="{29E364FE-F5C1-46D9-A86D-2E3E56B986D8}" presName="parentText" presStyleLbl="node1" presStyleIdx="2" presStyleCnt="6">
        <dgm:presLayoutVars>
          <dgm:chMax val="0"/>
          <dgm:bulletEnabled val="1"/>
        </dgm:presLayoutVars>
      </dgm:prSet>
      <dgm:spPr/>
      <dgm:t>
        <a:bodyPr/>
        <a:lstStyle/>
        <a:p>
          <a:endParaRPr lang="tr-TR"/>
        </a:p>
      </dgm:t>
    </dgm:pt>
    <dgm:pt modelId="{55B21690-455A-4F87-8D23-F815E69A21F8}" type="pres">
      <dgm:prSet presAssocID="{A424A8D0-04CE-45C4-AB12-95E8F7C3BA3A}" presName="spacer" presStyleCnt="0"/>
      <dgm:spPr/>
    </dgm:pt>
    <dgm:pt modelId="{F7A25B59-E43F-4D79-A69A-5D6169F4C9ED}" type="pres">
      <dgm:prSet presAssocID="{9011B22B-5638-4EDE-8951-1AF7017B0DBC}" presName="parentText" presStyleLbl="node1" presStyleIdx="3" presStyleCnt="6">
        <dgm:presLayoutVars>
          <dgm:chMax val="0"/>
          <dgm:bulletEnabled val="1"/>
        </dgm:presLayoutVars>
      </dgm:prSet>
      <dgm:spPr/>
      <dgm:t>
        <a:bodyPr/>
        <a:lstStyle/>
        <a:p>
          <a:endParaRPr lang="tr-TR"/>
        </a:p>
      </dgm:t>
    </dgm:pt>
    <dgm:pt modelId="{9893CC86-8797-4A5B-A51D-656EA433ADE6}" type="pres">
      <dgm:prSet presAssocID="{B722C74C-1CBD-46DD-83D1-2362DBDADCB4}" presName="spacer" presStyleCnt="0"/>
      <dgm:spPr/>
    </dgm:pt>
    <dgm:pt modelId="{3F4C601F-E033-4C67-A636-295279861A8A}" type="pres">
      <dgm:prSet presAssocID="{1F74336C-74E3-4D66-8AF4-B31E2C0D37D0}" presName="parentText" presStyleLbl="node1" presStyleIdx="4" presStyleCnt="6" custScaleY="73418">
        <dgm:presLayoutVars>
          <dgm:chMax val="0"/>
          <dgm:bulletEnabled val="1"/>
        </dgm:presLayoutVars>
      </dgm:prSet>
      <dgm:spPr/>
      <dgm:t>
        <a:bodyPr/>
        <a:lstStyle/>
        <a:p>
          <a:endParaRPr lang="tr-TR"/>
        </a:p>
      </dgm:t>
    </dgm:pt>
    <dgm:pt modelId="{971F1D55-3534-4E76-AF4F-20B7700B7E5C}" type="pres">
      <dgm:prSet presAssocID="{B30DFA19-E270-431D-85BF-66E7D941E22F}" presName="spacer" presStyleCnt="0"/>
      <dgm:spPr/>
    </dgm:pt>
    <dgm:pt modelId="{5C693575-7AD8-4A80-AE69-A28B75E3E996}" type="pres">
      <dgm:prSet presAssocID="{D1C7D27D-521C-43EB-8B74-5754EB4D3152}" presName="parentText" presStyleLbl="node1" presStyleIdx="5" presStyleCnt="6" custScaleY="73314">
        <dgm:presLayoutVars>
          <dgm:chMax val="0"/>
          <dgm:bulletEnabled val="1"/>
        </dgm:presLayoutVars>
      </dgm:prSet>
      <dgm:spPr/>
      <dgm:t>
        <a:bodyPr/>
        <a:lstStyle/>
        <a:p>
          <a:endParaRPr lang="tr-TR"/>
        </a:p>
      </dgm:t>
    </dgm:pt>
  </dgm:ptLst>
  <dgm:cxnLst>
    <dgm:cxn modelId="{ED983597-B03E-418A-AE04-0B1810BB941C}" type="presOf" srcId="{8DB1076D-D4EB-445B-B337-134091C0A383}" destId="{AFA1A8A8-29D0-4162-81F6-95C8EC529705}" srcOrd="0" destOrd="0" presId="urn:microsoft.com/office/officeart/2005/8/layout/vList2"/>
    <dgm:cxn modelId="{F57CE729-0F11-4096-B32E-1E5A00AF68CC}" type="presOf" srcId="{40F3484C-5B0A-40C4-BE4C-DA0F2C3BA49F}" destId="{1C2A3751-DDEF-43BD-BD63-5EB5C232224F}" srcOrd="0" destOrd="0" presId="urn:microsoft.com/office/officeart/2005/8/layout/vList2"/>
    <dgm:cxn modelId="{16EA7D10-E380-48C9-9489-C4D287FD2F43}" srcId="{667432C4-3D11-42C1-A55F-53F72C8C8297}" destId="{40F3484C-5B0A-40C4-BE4C-DA0F2C3BA49F}" srcOrd="1" destOrd="0" parTransId="{528694C4-4F80-4D17-8A76-890DE8150FDF}" sibTransId="{045110BD-1E1B-4BB8-8495-80B08152BAF5}"/>
    <dgm:cxn modelId="{01B5DEFF-D146-4774-A41D-C42E222ED6C5}" srcId="{667432C4-3D11-42C1-A55F-53F72C8C8297}" destId="{9011B22B-5638-4EDE-8951-1AF7017B0DBC}" srcOrd="3" destOrd="0" parTransId="{66D932CC-D9FF-4CFF-B462-A7E8F6F07653}" sibTransId="{B722C74C-1CBD-46DD-83D1-2362DBDADCB4}"/>
    <dgm:cxn modelId="{B8D6D56B-8B60-420E-8CD6-E9BE12B67EA9}" type="presOf" srcId="{D1C7D27D-521C-43EB-8B74-5754EB4D3152}" destId="{5C693575-7AD8-4A80-AE69-A28B75E3E996}" srcOrd="0" destOrd="0" presId="urn:microsoft.com/office/officeart/2005/8/layout/vList2"/>
    <dgm:cxn modelId="{02C38474-D1AF-46CE-B5FE-8604976EDA3B}" type="presOf" srcId="{9011B22B-5638-4EDE-8951-1AF7017B0DBC}" destId="{F7A25B59-E43F-4D79-A69A-5D6169F4C9ED}" srcOrd="0" destOrd="0" presId="urn:microsoft.com/office/officeart/2005/8/layout/vList2"/>
    <dgm:cxn modelId="{6B32D6C7-ED9E-40A3-9068-A6312DC279E0}" type="presOf" srcId="{1F74336C-74E3-4D66-8AF4-B31E2C0D37D0}" destId="{3F4C601F-E033-4C67-A636-295279861A8A}" srcOrd="0" destOrd="0" presId="urn:microsoft.com/office/officeart/2005/8/layout/vList2"/>
    <dgm:cxn modelId="{6E268FDE-C639-4096-B5B1-3309EEBC6014}" srcId="{667432C4-3D11-42C1-A55F-53F72C8C8297}" destId="{8DB1076D-D4EB-445B-B337-134091C0A383}" srcOrd="0" destOrd="0" parTransId="{6DA281D7-EE19-4E7D-874D-9ABF2305EC78}" sibTransId="{526E5921-4912-454E-9739-957A60AEF7BE}"/>
    <dgm:cxn modelId="{73B5DD98-390E-441D-A154-4158BF2BE554}" srcId="{667432C4-3D11-42C1-A55F-53F72C8C8297}" destId="{29E364FE-F5C1-46D9-A86D-2E3E56B986D8}" srcOrd="2" destOrd="0" parTransId="{725788A6-0601-4527-95DE-1DDDABEC7506}" sibTransId="{A424A8D0-04CE-45C4-AB12-95E8F7C3BA3A}"/>
    <dgm:cxn modelId="{0BCBC787-C539-4579-B2F1-8BA401EFBCF2}" srcId="{667432C4-3D11-42C1-A55F-53F72C8C8297}" destId="{D1C7D27D-521C-43EB-8B74-5754EB4D3152}" srcOrd="5" destOrd="0" parTransId="{501C17B8-F39D-497E-943C-EA5A712A1F6D}" sibTransId="{D1879563-1E8B-4C88-8708-C5D004B2D14A}"/>
    <dgm:cxn modelId="{1181101E-6E99-4B0D-B0C9-E8BC98A3446B}" type="presOf" srcId="{667432C4-3D11-42C1-A55F-53F72C8C8297}" destId="{CB4964ED-063C-4424-A297-5A27AE859A26}" srcOrd="0" destOrd="0" presId="urn:microsoft.com/office/officeart/2005/8/layout/vList2"/>
    <dgm:cxn modelId="{85AEE027-D2F5-4D54-BE22-71F6FDF2BEFE}" type="presOf" srcId="{29E364FE-F5C1-46D9-A86D-2E3E56B986D8}" destId="{A8FB491F-35A9-4371-AC06-C68FF152754C}" srcOrd="0" destOrd="0" presId="urn:microsoft.com/office/officeart/2005/8/layout/vList2"/>
    <dgm:cxn modelId="{CFBD4B11-DBD3-4458-A157-8F88E971B8EC}" srcId="{667432C4-3D11-42C1-A55F-53F72C8C8297}" destId="{1F74336C-74E3-4D66-8AF4-B31E2C0D37D0}" srcOrd="4" destOrd="0" parTransId="{CE9C55F6-65CD-4F77-857A-66CE9958EB70}" sibTransId="{B30DFA19-E270-431D-85BF-66E7D941E22F}"/>
    <dgm:cxn modelId="{618EC023-86E2-4E03-BB48-7CF6DB0BD5C0}" type="presParOf" srcId="{CB4964ED-063C-4424-A297-5A27AE859A26}" destId="{AFA1A8A8-29D0-4162-81F6-95C8EC529705}" srcOrd="0" destOrd="0" presId="urn:microsoft.com/office/officeart/2005/8/layout/vList2"/>
    <dgm:cxn modelId="{3A7580CA-3391-470D-8745-A331F9CC1BA5}" type="presParOf" srcId="{CB4964ED-063C-4424-A297-5A27AE859A26}" destId="{45855CCF-26BC-46F6-BAFD-C5A771F69271}" srcOrd="1" destOrd="0" presId="urn:microsoft.com/office/officeart/2005/8/layout/vList2"/>
    <dgm:cxn modelId="{863EB60E-2D0D-47B8-BB00-87333EDD0707}" type="presParOf" srcId="{CB4964ED-063C-4424-A297-5A27AE859A26}" destId="{1C2A3751-DDEF-43BD-BD63-5EB5C232224F}" srcOrd="2" destOrd="0" presId="urn:microsoft.com/office/officeart/2005/8/layout/vList2"/>
    <dgm:cxn modelId="{BD113BD1-D6F6-4D1B-83D6-1E2062943A4A}" type="presParOf" srcId="{CB4964ED-063C-4424-A297-5A27AE859A26}" destId="{4AB27AD7-0A5C-402A-9070-2E682B24B9E1}" srcOrd="3" destOrd="0" presId="urn:microsoft.com/office/officeart/2005/8/layout/vList2"/>
    <dgm:cxn modelId="{5B0F9CBC-EF3E-4C2B-8661-1BF2CA95A2E7}" type="presParOf" srcId="{CB4964ED-063C-4424-A297-5A27AE859A26}" destId="{A8FB491F-35A9-4371-AC06-C68FF152754C}" srcOrd="4" destOrd="0" presId="urn:microsoft.com/office/officeart/2005/8/layout/vList2"/>
    <dgm:cxn modelId="{5ABB577A-5036-4553-97BC-A6BD0C27FAC7}" type="presParOf" srcId="{CB4964ED-063C-4424-A297-5A27AE859A26}" destId="{55B21690-455A-4F87-8D23-F815E69A21F8}" srcOrd="5" destOrd="0" presId="urn:microsoft.com/office/officeart/2005/8/layout/vList2"/>
    <dgm:cxn modelId="{3C7EC6AE-1547-4D79-99CF-C9B7BCF55C3A}" type="presParOf" srcId="{CB4964ED-063C-4424-A297-5A27AE859A26}" destId="{F7A25B59-E43F-4D79-A69A-5D6169F4C9ED}" srcOrd="6" destOrd="0" presId="urn:microsoft.com/office/officeart/2005/8/layout/vList2"/>
    <dgm:cxn modelId="{C0497271-8066-40FF-98AD-59F28B22851E}" type="presParOf" srcId="{CB4964ED-063C-4424-A297-5A27AE859A26}" destId="{9893CC86-8797-4A5B-A51D-656EA433ADE6}" srcOrd="7" destOrd="0" presId="urn:microsoft.com/office/officeart/2005/8/layout/vList2"/>
    <dgm:cxn modelId="{E5141392-8B16-429E-B3C1-BE030B5D4B1D}" type="presParOf" srcId="{CB4964ED-063C-4424-A297-5A27AE859A26}" destId="{3F4C601F-E033-4C67-A636-295279861A8A}" srcOrd="8" destOrd="0" presId="urn:microsoft.com/office/officeart/2005/8/layout/vList2"/>
    <dgm:cxn modelId="{B7BD5339-1A0E-47C5-BA74-40A3630B70CD}" type="presParOf" srcId="{CB4964ED-063C-4424-A297-5A27AE859A26}" destId="{971F1D55-3534-4E76-AF4F-20B7700B7E5C}" srcOrd="9" destOrd="0" presId="urn:microsoft.com/office/officeart/2005/8/layout/vList2"/>
    <dgm:cxn modelId="{89BD7E63-F1CF-480B-94E6-8B7DD0E1DA12}" type="presParOf" srcId="{CB4964ED-063C-4424-A297-5A27AE859A26}" destId="{5C693575-7AD8-4A80-AE69-A28B75E3E996}" srcOrd="1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678A408-7375-4311-949A-0D5F63DF896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tr-TR"/>
        </a:p>
      </dgm:t>
    </dgm:pt>
    <dgm:pt modelId="{8CF163BA-9BE5-4E9A-B346-4CBF0446FAEE}" type="pres">
      <dgm:prSet presAssocID="{6678A408-7375-4311-949A-0D5F63DF896B}" presName="linear" presStyleCnt="0">
        <dgm:presLayoutVars>
          <dgm:animLvl val="lvl"/>
          <dgm:resizeHandles val="exact"/>
        </dgm:presLayoutVars>
      </dgm:prSet>
      <dgm:spPr/>
      <dgm:t>
        <a:bodyPr/>
        <a:lstStyle/>
        <a:p>
          <a:endParaRPr lang="tr-TR"/>
        </a:p>
      </dgm:t>
    </dgm:pt>
  </dgm:ptLst>
  <dgm:cxnLst>
    <dgm:cxn modelId="{CA0971B3-B380-47B1-B25E-CE1BC77722F3}" type="presOf" srcId="{6678A408-7375-4311-949A-0D5F63DF896B}" destId="{8CF163BA-9BE5-4E9A-B346-4CBF0446FAE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DB1E3C2-3853-4CA8-BAED-63F59097708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A4D69A04-32A9-404A-AA3A-8E8AE05A80CE}">
      <dgm:prSet custT="1"/>
      <dgm:spPr/>
      <dgm:t>
        <a:bodyPr/>
        <a:lstStyle/>
        <a:p>
          <a:pPr algn="just" rtl="0"/>
          <a:r>
            <a:rPr lang="tr-TR" sz="2000" dirty="0" smtClean="0">
              <a:solidFill>
                <a:schemeClr val="tx1"/>
              </a:solidFill>
              <a:latin typeface="Comic Sans MS" panose="030F0702030302020204" pitchFamily="66" charset="0"/>
            </a:rPr>
            <a:t>Sığınmacılara yönelik ayni yardımların yanında sosyal ve kültürel çalışmaların sınırlılığı, </a:t>
          </a:r>
          <a:r>
            <a:rPr lang="tr-TR" sz="2000" u="sng" dirty="0" smtClean="0">
              <a:solidFill>
                <a:schemeClr val="tx1"/>
              </a:solidFill>
              <a:latin typeface="Comic Sans MS" panose="030F0702030302020204" pitchFamily="66" charset="0"/>
            </a:rPr>
            <a:t>ihtiyaca yönelik uygulamalar</a:t>
          </a:r>
          <a:r>
            <a:rPr lang="tr-TR" sz="2000" dirty="0" smtClean="0">
              <a:solidFill>
                <a:schemeClr val="tx1"/>
              </a:solidFill>
              <a:latin typeface="Comic Sans MS" panose="030F0702030302020204" pitchFamily="66" charset="0"/>
            </a:rPr>
            <a:t> (Ramazan iftarları, bayram yardımları),</a:t>
          </a:r>
          <a:endParaRPr lang="tr-TR" sz="2000" dirty="0">
            <a:solidFill>
              <a:schemeClr val="tx1"/>
            </a:solidFill>
            <a:latin typeface="Comic Sans MS" panose="030F0702030302020204" pitchFamily="66" charset="0"/>
          </a:endParaRPr>
        </a:p>
      </dgm:t>
    </dgm:pt>
    <dgm:pt modelId="{3286A86D-E148-4909-9BE2-488F9C6DDC13}" type="parTrans" cxnId="{8F8A6767-1C03-4CAB-8732-B21B69B86022}">
      <dgm:prSet/>
      <dgm:spPr/>
      <dgm:t>
        <a:bodyPr/>
        <a:lstStyle/>
        <a:p>
          <a:endParaRPr lang="tr-TR"/>
        </a:p>
      </dgm:t>
    </dgm:pt>
    <dgm:pt modelId="{068CC2A2-AF8B-4A6E-A898-27D6FEE3D9CF}" type="sibTrans" cxnId="{8F8A6767-1C03-4CAB-8732-B21B69B86022}">
      <dgm:prSet/>
      <dgm:spPr/>
      <dgm:t>
        <a:bodyPr/>
        <a:lstStyle/>
        <a:p>
          <a:endParaRPr lang="tr-TR"/>
        </a:p>
      </dgm:t>
    </dgm:pt>
    <dgm:pt modelId="{A88121F3-8220-4FD4-87DC-B33FA9B0C5B5}">
      <dgm:prSet custT="1"/>
      <dgm:spPr/>
      <dgm:t>
        <a:bodyPr/>
        <a:lstStyle/>
        <a:p>
          <a:pPr algn="just" rtl="0"/>
          <a:r>
            <a:rPr lang="tr-TR" sz="2000" dirty="0" smtClean="0">
              <a:solidFill>
                <a:schemeClr val="tx1"/>
              </a:solidFill>
              <a:latin typeface="Comic Sans MS" panose="030F0702030302020204" pitchFamily="66" charset="0"/>
            </a:rPr>
            <a:t>Belediyelerin sığınmacılara yönelik </a:t>
          </a:r>
          <a:r>
            <a:rPr lang="tr-TR" sz="2000" u="sng" dirty="0" smtClean="0">
              <a:solidFill>
                <a:schemeClr val="tx1"/>
              </a:solidFill>
              <a:latin typeface="Comic Sans MS" panose="030F0702030302020204" pitchFamily="66" charset="0"/>
            </a:rPr>
            <a:t>söylem geliştirme noktasındaki yetersizlikleri </a:t>
          </a:r>
          <a:r>
            <a:rPr lang="tr-TR" sz="2000" dirty="0" smtClean="0">
              <a:solidFill>
                <a:schemeClr val="tx1"/>
              </a:solidFill>
              <a:latin typeface="Comic Sans MS" panose="030F0702030302020204" pitchFamily="66" charset="0"/>
            </a:rPr>
            <a:t>(Canik Belediyesi </a:t>
          </a:r>
          <a:r>
            <a:rPr lang="tr-TR" sz="2000" dirty="0" err="1" smtClean="0">
              <a:solidFill>
                <a:schemeClr val="tx1"/>
              </a:solidFill>
              <a:latin typeface="Comic Sans MS" panose="030F0702030302020204" pitchFamily="66" charset="0"/>
            </a:rPr>
            <a:t>ensar</a:t>
          </a:r>
          <a:r>
            <a:rPr lang="tr-TR" sz="2000" dirty="0" smtClean="0">
              <a:solidFill>
                <a:schemeClr val="tx1"/>
              </a:solidFill>
              <a:latin typeface="Comic Sans MS" panose="030F0702030302020204" pitchFamily="66" charset="0"/>
            </a:rPr>
            <a:t>-muhacir)</a:t>
          </a:r>
          <a:endParaRPr lang="tr-TR" sz="2000" dirty="0">
            <a:solidFill>
              <a:schemeClr val="tx1"/>
            </a:solidFill>
            <a:latin typeface="Comic Sans MS" panose="030F0702030302020204" pitchFamily="66" charset="0"/>
          </a:endParaRPr>
        </a:p>
      </dgm:t>
    </dgm:pt>
    <dgm:pt modelId="{5F993922-8279-4BAC-8E89-EB45CAB6FAB5}" type="parTrans" cxnId="{84178A94-DDD8-4CEB-8DBF-F0DAFF6DC2EC}">
      <dgm:prSet/>
      <dgm:spPr/>
      <dgm:t>
        <a:bodyPr/>
        <a:lstStyle/>
        <a:p>
          <a:endParaRPr lang="tr-TR"/>
        </a:p>
      </dgm:t>
    </dgm:pt>
    <dgm:pt modelId="{B8B08F02-219F-4E9A-AA56-A43B610169FB}" type="sibTrans" cxnId="{84178A94-DDD8-4CEB-8DBF-F0DAFF6DC2EC}">
      <dgm:prSet/>
      <dgm:spPr/>
      <dgm:t>
        <a:bodyPr/>
        <a:lstStyle/>
        <a:p>
          <a:endParaRPr lang="tr-TR"/>
        </a:p>
      </dgm:t>
    </dgm:pt>
    <dgm:pt modelId="{7981823D-1822-4CF3-8BD1-119082BB1DDD}">
      <dgm:prSet custT="1"/>
      <dgm:spPr/>
      <dgm:t>
        <a:bodyPr/>
        <a:lstStyle/>
        <a:p>
          <a:pPr rtl="0"/>
          <a:r>
            <a:rPr lang="tr-TR" sz="2000" dirty="0" smtClean="0">
              <a:solidFill>
                <a:schemeClr val="tx1"/>
              </a:solidFill>
              <a:latin typeface="Comic Sans MS" panose="030F0702030302020204" pitchFamily="66" charset="0"/>
            </a:rPr>
            <a:t>Belediye-STK işbirliği (Canik Belediyesi-Kardeş Eli Derneği)</a:t>
          </a:r>
          <a:endParaRPr lang="tr-TR" sz="2000" dirty="0">
            <a:solidFill>
              <a:schemeClr val="tx1"/>
            </a:solidFill>
            <a:latin typeface="Comic Sans MS" panose="030F0702030302020204" pitchFamily="66" charset="0"/>
          </a:endParaRPr>
        </a:p>
      </dgm:t>
    </dgm:pt>
    <dgm:pt modelId="{5534DEC1-F8B4-4EA0-B2F0-C1F31CD2DD09}" type="parTrans" cxnId="{76CFE3E3-5E2A-4C54-8E12-76ECE9C62DF6}">
      <dgm:prSet/>
      <dgm:spPr/>
      <dgm:t>
        <a:bodyPr/>
        <a:lstStyle/>
        <a:p>
          <a:endParaRPr lang="tr-TR"/>
        </a:p>
      </dgm:t>
    </dgm:pt>
    <dgm:pt modelId="{FEDD32BC-7628-47AF-A993-95992B7BE5A5}" type="sibTrans" cxnId="{76CFE3E3-5E2A-4C54-8E12-76ECE9C62DF6}">
      <dgm:prSet/>
      <dgm:spPr/>
      <dgm:t>
        <a:bodyPr/>
        <a:lstStyle/>
        <a:p>
          <a:endParaRPr lang="tr-TR"/>
        </a:p>
      </dgm:t>
    </dgm:pt>
    <dgm:pt modelId="{ADD05A5F-1396-46D6-A009-E1BD6458848E}">
      <dgm:prSet custT="1"/>
      <dgm:spPr/>
      <dgm:t>
        <a:bodyPr/>
        <a:lstStyle/>
        <a:p>
          <a:pPr rtl="0"/>
          <a:r>
            <a:rPr lang="tr-TR" sz="2000" dirty="0" smtClean="0">
              <a:solidFill>
                <a:schemeClr val="tx1"/>
              </a:solidFill>
              <a:latin typeface="Comic Sans MS" panose="030F0702030302020204" pitchFamily="66" charset="0"/>
            </a:rPr>
            <a:t>Sığınmacıların ortaya çıkan sorunları sonrasında gelen talepleri karşılamaya yönelik çalışmalar (kısa vadeli politikalar)</a:t>
          </a:r>
          <a:endParaRPr lang="tr-TR" sz="2000" dirty="0">
            <a:solidFill>
              <a:schemeClr val="tx1"/>
            </a:solidFill>
            <a:latin typeface="Comic Sans MS" panose="030F0702030302020204" pitchFamily="66" charset="0"/>
          </a:endParaRPr>
        </a:p>
      </dgm:t>
    </dgm:pt>
    <dgm:pt modelId="{930EC42D-B7DA-4913-BFB1-7725CC9AAA67}" type="parTrans" cxnId="{206735E1-7C7E-424D-8750-3F4F0E6ED103}">
      <dgm:prSet/>
      <dgm:spPr/>
      <dgm:t>
        <a:bodyPr/>
        <a:lstStyle/>
        <a:p>
          <a:endParaRPr lang="tr-TR"/>
        </a:p>
      </dgm:t>
    </dgm:pt>
    <dgm:pt modelId="{5E4FD5B1-153B-4EE9-ADBC-BC9EDF9BCED9}" type="sibTrans" cxnId="{206735E1-7C7E-424D-8750-3F4F0E6ED103}">
      <dgm:prSet/>
      <dgm:spPr/>
      <dgm:t>
        <a:bodyPr/>
        <a:lstStyle/>
        <a:p>
          <a:endParaRPr lang="tr-TR"/>
        </a:p>
      </dgm:t>
    </dgm:pt>
    <dgm:pt modelId="{5A50F74D-0D54-47C5-B96A-8266E5681059}">
      <dgm:prSet custT="1"/>
      <dgm:spPr/>
      <dgm:t>
        <a:bodyPr/>
        <a:lstStyle/>
        <a:p>
          <a:pPr algn="just" rtl="0"/>
          <a:r>
            <a:rPr lang="tr-TR" sz="2000" dirty="0" smtClean="0">
              <a:solidFill>
                <a:schemeClr val="tx1"/>
              </a:solidFill>
              <a:latin typeface="Comic Sans MS" panose="030F0702030302020204" pitchFamily="66" charset="0"/>
            </a:rPr>
            <a:t>Sığınmacıların sayısı hakkında merkezi yönetimin verileri ile belediyelerin verileri  arasındaki orantısızlık</a:t>
          </a:r>
          <a:endParaRPr lang="tr-TR" sz="2000" dirty="0">
            <a:solidFill>
              <a:schemeClr val="tx1"/>
            </a:solidFill>
            <a:latin typeface="Comic Sans MS" panose="030F0702030302020204" pitchFamily="66" charset="0"/>
          </a:endParaRPr>
        </a:p>
      </dgm:t>
    </dgm:pt>
    <dgm:pt modelId="{0E95626A-CAFE-4E49-9C93-AB45EC1B0AA0}" type="sibTrans" cxnId="{51816DEA-32FA-4C0E-AB42-E6C4B2262457}">
      <dgm:prSet/>
      <dgm:spPr/>
      <dgm:t>
        <a:bodyPr/>
        <a:lstStyle/>
        <a:p>
          <a:endParaRPr lang="tr-TR"/>
        </a:p>
      </dgm:t>
    </dgm:pt>
    <dgm:pt modelId="{A6E1F917-7D48-4767-8F29-C0E8883A0A70}" type="parTrans" cxnId="{51816DEA-32FA-4C0E-AB42-E6C4B2262457}">
      <dgm:prSet/>
      <dgm:spPr/>
      <dgm:t>
        <a:bodyPr/>
        <a:lstStyle/>
        <a:p>
          <a:endParaRPr lang="tr-TR"/>
        </a:p>
      </dgm:t>
    </dgm:pt>
    <dgm:pt modelId="{B57E1D6E-DD78-4206-978B-A852697AC85B}" type="pres">
      <dgm:prSet presAssocID="{9DB1E3C2-3853-4CA8-BAED-63F590977086}" presName="linear" presStyleCnt="0">
        <dgm:presLayoutVars>
          <dgm:animLvl val="lvl"/>
          <dgm:resizeHandles val="exact"/>
        </dgm:presLayoutVars>
      </dgm:prSet>
      <dgm:spPr/>
      <dgm:t>
        <a:bodyPr/>
        <a:lstStyle/>
        <a:p>
          <a:endParaRPr lang="tr-TR"/>
        </a:p>
      </dgm:t>
    </dgm:pt>
    <dgm:pt modelId="{69E40861-7522-4AF2-BF47-A93E41DA2BCB}" type="pres">
      <dgm:prSet presAssocID="{5A50F74D-0D54-47C5-B96A-8266E5681059}" presName="parentText" presStyleLbl="node1" presStyleIdx="0" presStyleCnt="5">
        <dgm:presLayoutVars>
          <dgm:chMax val="0"/>
          <dgm:bulletEnabled val="1"/>
        </dgm:presLayoutVars>
      </dgm:prSet>
      <dgm:spPr/>
      <dgm:t>
        <a:bodyPr/>
        <a:lstStyle/>
        <a:p>
          <a:endParaRPr lang="tr-TR"/>
        </a:p>
      </dgm:t>
    </dgm:pt>
    <dgm:pt modelId="{47DA1840-2F92-44BC-B260-733BA7BDAD2C}" type="pres">
      <dgm:prSet presAssocID="{0E95626A-CAFE-4E49-9C93-AB45EC1B0AA0}" presName="spacer" presStyleCnt="0"/>
      <dgm:spPr/>
    </dgm:pt>
    <dgm:pt modelId="{700AAE4C-AA9A-47F1-A890-5866161AEFDC}" type="pres">
      <dgm:prSet presAssocID="{A4D69A04-32A9-404A-AA3A-8E8AE05A80CE}" presName="parentText" presStyleLbl="node1" presStyleIdx="1" presStyleCnt="5">
        <dgm:presLayoutVars>
          <dgm:chMax val="0"/>
          <dgm:bulletEnabled val="1"/>
        </dgm:presLayoutVars>
      </dgm:prSet>
      <dgm:spPr/>
      <dgm:t>
        <a:bodyPr/>
        <a:lstStyle/>
        <a:p>
          <a:endParaRPr lang="tr-TR"/>
        </a:p>
      </dgm:t>
    </dgm:pt>
    <dgm:pt modelId="{F98D4F57-537B-4CB0-9FD0-06B606604D31}" type="pres">
      <dgm:prSet presAssocID="{068CC2A2-AF8B-4A6E-A898-27D6FEE3D9CF}" presName="spacer" presStyleCnt="0"/>
      <dgm:spPr/>
    </dgm:pt>
    <dgm:pt modelId="{37A77B08-4D73-4E85-A9BF-1002C7FF3ECB}" type="pres">
      <dgm:prSet presAssocID="{A88121F3-8220-4FD4-87DC-B33FA9B0C5B5}" presName="parentText" presStyleLbl="node1" presStyleIdx="2" presStyleCnt="5">
        <dgm:presLayoutVars>
          <dgm:chMax val="0"/>
          <dgm:bulletEnabled val="1"/>
        </dgm:presLayoutVars>
      </dgm:prSet>
      <dgm:spPr/>
      <dgm:t>
        <a:bodyPr/>
        <a:lstStyle/>
        <a:p>
          <a:endParaRPr lang="tr-TR"/>
        </a:p>
      </dgm:t>
    </dgm:pt>
    <dgm:pt modelId="{4FB43C37-3F4D-403C-80F5-363923925ACA}" type="pres">
      <dgm:prSet presAssocID="{B8B08F02-219F-4E9A-AA56-A43B610169FB}" presName="spacer" presStyleCnt="0"/>
      <dgm:spPr/>
    </dgm:pt>
    <dgm:pt modelId="{34B28CC7-03D8-4A63-93D6-8F3D1A49797F}" type="pres">
      <dgm:prSet presAssocID="{7981823D-1822-4CF3-8BD1-119082BB1DDD}" presName="parentText" presStyleLbl="node1" presStyleIdx="3" presStyleCnt="5">
        <dgm:presLayoutVars>
          <dgm:chMax val="0"/>
          <dgm:bulletEnabled val="1"/>
        </dgm:presLayoutVars>
      </dgm:prSet>
      <dgm:spPr/>
      <dgm:t>
        <a:bodyPr/>
        <a:lstStyle/>
        <a:p>
          <a:endParaRPr lang="tr-TR"/>
        </a:p>
      </dgm:t>
    </dgm:pt>
    <dgm:pt modelId="{639C494A-EFF4-4F19-B501-B8751402C2F7}" type="pres">
      <dgm:prSet presAssocID="{FEDD32BC-7628-47AF-A993-95992B7BE5A5}" presName="spacer" presStyleCnt="0"/>
      <dgm:spPr/>
    </dgm:pt>
    <dgm:pt modelId="{A8519211-F5F0-4E4B-BA85-41927F39DB37}" type="pres">
      <dgm:prSet presAssocID="{ADD05A5F-1396-46D6-A009-E1BD6458848E}" presName="parentText" presStyleLbl="node1" presStyleIdx="4" presStyleCnt="5">
        <dgm:presLayoutVars>
          <dgm:chMax val="0"/>
          <dgm:bulletEnabled val="1"/>
        </dgm:presLayoutVars>
      </dgm:prSet>
      <dgm:spPr/>
      <dgm:t>
        <a:bodyPr/>
        <a:lstStyle/>
        <a:p>
          <a:endParaRPr lang="tr-TR"/>
        </a:p>
      </dgm:t>
    </dgm:pt>
  </dgm:ptLst>
  <dgm:cxnLst>
    <dgm:cxn modelId="{76CFE3E3-5E2A-4C54-8E12-76ECE9C62DF6}" srcId="{9DB1E3C2-3853-4CA8-BAED-63F590977086}" destId="{7981823D-1822-4CF3-8BD1-119082BB1DDD}" srcOrd="3" destOrd="0" parTransId="{5534DEC1-F8B4-4EA0-B2F0-C1F31CD2DD09}" sibTransId="{FEDD32BC-7628-47AF-A993-95992B7BE5A5}"/>
    <dgm:cxn modelId="{E713CE24-7DB3-4244-BA4C-6CFCB94761D3}" type="presOf" srcId="{A4D69A04-32A9-404A-AA3A-8E8AE05A80CE}" destId="{700AAE4C-AA9A-47F1-A890-5866161AEFDC}" srcOrd="0" destOrd="0" presId="urn:microsoft.com/office/officeart/2005/8/layout/vList2"/>
    <dgm:cxn modelId="{2CAE58B8-16C7-4F16-9037-E126CB8AA044}" type="presOf" srcId="{5A50F74D-0D54-47C5-B96A-8266E5681059}" destId="{69E40861-7522-4AF2-BF47-A93E41DA2BCB}" srcOrd="0" destOrd="0" presId="urn:microsoft.com/office/officeart/2005/8/layout/vList2"/>
    <dgm:cxn modelId="{AB27B7D3-B942-44AB-9CBB-290E6837A05B}" type="presOf" srcId="{7981823D-1822-4CF3-8BD1-119082BB1DDD}" destId="{34B28CC7-03D8-4A63-93D6-8F3D1A49797F}" srcOrd="0" destOrd="0" presId="urn:microsoft.com/office/officeart/2005/8/layout/vList2"/>
    <dgm:cxn modelId="{51816DEA-32FA-4C0E-AB42-E6C4B2262457}" srcId="{9DB1E3C2-3853-4CA8-BAED-63F590977086}" destId="{5A50F74D-0D54-47C5-B96A-8266E5681059}" srcOrd="0" destOrd="0" parTransId="{A6E1F917-7D48-4767-8F29-C0E8883A0A70}" sibTransId="{0E95626A-CAFE-4E49-9C93-AB45EC1B0AA0}"/>
    <dgm:cxn modelId="{206735E1-7C7E-424D-8750-3F4F0E6ED103}" srcId="{9DB1E3C2-3853-4CA8-BAED-63F590977086}" destId="{ADD05A5F-1396-46D6-A009-E1BD6458848E}" srcOrd="4" destOrd="0" parTransId="{930EC42D-B7DA-4913-BFB1-7725CC9AAA67}" sibTransId="{5E4FD5B1-153B-4EE9-ADBC-BC9EDF9BCED9}"/>
    <dgm:cxn modelId="{D454E7D1-0A5A-4CA6-9DEF-E5EABA18F02C}" type="presOf" srcId="{9DB1E3C2-3853-4CA8-BAED-63F590977086}" destId="{B57E1D6E-DD78-4206-978B-A852697AC85B}" srcOrd="0" destOrd="0" presId="urn:microsoft.com/office/officeart/2005/8/layout/vList2"/>
    <dgm:cxn modelId="{46B7C16B-609A-47E2-B302-BB6D4C146B1F}" type="presOf" srcId="{ADD05A5F-1396-46D6-A009-E1BD6458848E}" destId="{A8519211-F5F0-4E4B-BA85-41927F39DB37}" srcOrd="0" destOrd="0" presId="urn:microsoft.com/office/officeart/2005/8/layout/vList2"/>
    <dgm:cxn modelId="{9257123D-AC23-432D-BC34-0DBDA6B68708}" type="presOf" srcId="{A88121F3-8220-4FD4-87DC-B33FA9B0C5B5}" destId="{37A77B08-4D73-4E85-A9BF-1002C7FF3ECB}" srcOrd="0" destOrd="0" presId="urn:microsoft.com/office/officeart/2005/8/layout/vList2"/>
    <dgm:cxn modelId="{84178A94-DDD8-4CEB-8DBF-F0DAFF6DC2EC}" srcId="{9DB1E3C2-3853-4CA8-BAED-63F590977086}" destId="{A88121F3-8220-4FD4-87DC-B33FA9B0C5B5}" srcOrd="2" destOrd="0" parTransId="{5F993922-8279-4BAC-8E89-EB45CAB6FAB5}" sibTransId="{B8B08F02-219F-4E9A-AA56-A43B610169FB}"/>
    <dgm:cxn modelId="{8F8A6767-1C03-4CAB-8732-B21B69B86022}" srcId="{9DB1E3C2-3853-4CA8-BAED-63F590977086}" destId="{A4D69A04-32A9-404A-AA3A-8E8AE05A80CE}" srcOrd="1" destOrd="0" parTransId="{3286A86D-E148-4909-9BE2-488F9C6DDC13}" sibTransId="{068CC2A2-AF8B-4A6E-A898-27D6FEE3D9CF}"/>
    <dgm:cxn modelId="{11592B2C-60FA-4487-981D-126A31DB5E84}" type="presParOf" srcId="{B57E1D6E-DD78-4206-978B-A852697AC85B}" destId="{69E40861-7522-4AF2-BF47-A93E41DA2BCB}" srcOrd="0" destOrd="0" presId="urn:microsoft.com/office/officeart/2005/8/layout/vList2"/>
    <dgm:cxn modelId="{63585A77-FF8B-4C28-9DA0-CBD4257F3454}" type="presParOf" srcId="{B57E1D6E-DD78-4206-978B-A852697AC85B}" destId="{47DA1840-2F92-44BC-B260-733BA7BDAD2C}" srcOrd="1" destOrd="0" presId="urn:microsoft.com/office/officeart/2005/8/layout/vList2"/>
    <dgm:cxn modelId="{235A8837-AC20-4609-BD2C-A51F99002C80}" type="presParOf" srcId="{B57E1D6E-DD78-4206-978B-A852697AC85B}" destId="{700AAE4C-AA9A-47F1-A890-5866161AEFDC}" srcOrd="2" destOrd="0" presId="urn:microsoft.com/office/officeart/2005/8/layout/vList2"/>
    <dgm:cxn modelId="{7B78CB59-AA20-45DB-8572-63A884E1615B}" type="presParOf" srcId="{B57E1D6E-DD78-4206-978B-A852697AC85B}" destId="{F98D4F57-537B-4CB0-9FD0-06B606604D31}" srcOrd="3" destOrd="0" presId="urn:microsoft.com/office/officeart/2005/8/layout/vList2"/>
    <dgm:cxn modelId="{90D3F168-35C8-4AE9-B923-5727EDF38D5A}" type="presParOf" srcId="{B57E1D6E-DD78-4206-978B-A852697AC85B}" destId="{37A77B08-4D73-4E85-A9BF-1002C7FF3ECB}" srcOrd="4" destOrd="0" presId="urn:microsoft.com/office/officeart/2005/8/layout/vList2"/>
    <dgm:cxn modelId="{DE651836-CF66-41BC-81E8-669BB229A7C0}" type="presParOf" srcId="{B57E1D6E-DD78-4206-978B-A852697AC85B}" destId="{4FB43C37-3F4D-403C-80F5-363923925ACA}" srcOrd="5" destOrd="0" presId="urn:microsoft.com/office/officeart/2005/8/layout/vList2"/>
    <dgm:cxn modelId="{B2DCAA87-EC0F-4572-ABBE-351D64523437}" type="presParOf" srcId="{B57E1D6E-DD78-4206-978B-A852697AC85B}" destId="{34B28CC7-03D8-4A63-93D6-8F3D1A49797F}" srcOrd="6" destOrd="0" presId="urn:microsoft.com/office/officeart/2005/8/layout/vList2"/>
    <dgm:cxn modelId="{BB5B5491-F24A-488A-8015-310467AD846A}" type="presParOf" srcId="{B57E1D6E-DD78-4206-978B-A852697AC85B}" destId="{639C494A-EFF4-4F19-B501-B8751402C2F7}" srcOrd="7" destOrd="0" presId="urn:microsoft.com/office/officeart/2005/8/layout/vList2"/>
    <dgm:cxn modelId="{662B6DFF-F9A8-47B5-BC66-6913999EC698}" type="presParOf" srcId="{B57E1D6E-DD78-4206-978B-A852697AC85B}" destId="{A8519211-F5F0-4E4B-BA85-41927F39DB37}" srcOrd="8"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B9C2E56-9A12-4B7C-AB87-4C6AD4BFDDC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194F3CD4-AAA1-412B-B5D2-A462F69FA1FF}">
      <dgm:prSet custT="1"/>
      <dgm:spPr/>
      <dgm:t>
        <a:bodyPr/>
        <a:lstStyle/>
        <a:p>
          <a:pPr rtl="0"/>
          <a:r>
            <a:rPr lang="tr-TR" sz="2000" dirty="0" smtClean="0">
              <a:solidFill>
                <a:schemeClr val="tx1"/>
              </a:solidFill>
              <a:latin typeface="Comic Sans MS" panose="030F0702030302020204" pitchFamily="66" charset="0"/>
            </a:rPr>
            <a:t>Merkezi yönetimle ilişkilerin planlı ve sürekli olmaması (sığınmacı çocukların eğitime katılmaları ile ilgili il milli eğitim müdürlüğü),</a:t>
          </a:r>
          <a:endParaRPr lang="tr-TR" sz="2000" dirty="0">
            <a:solidFill>
              <a:schemeClr val="tx1"/>
            </a:solidFill>
            <a:latin typeface="Comic Sans MS" panose="030F0702030302020204" pitchFamily="66" charset="0"/>
          </a:endParaRPr>
        </a:p>
      </dgm:t>
    </dgm:pt>
    <dgm:pt modelId="{9B6BA60B-CD68-4DDF-AAE1-ACD3D08DE69F}" type="parTrans" cxnId="{D7B9E8B7-A000-40FA-BB65-42BA7041E4C0}">
      <dgm:prSet/>
      <dgm:spPr/>
      <dgm:t>
        <a:bodyPr/>
        <a:lstStyle/>
        <a:p>
          <a:endParaRPr lang="tr-TR"/>
        </a:p>
      </dgm:t>
    </dgm:pt>
    <dgm:pt modelId="{EA665CAA-7382-4D14-9303-FCC7EFC8F396}" type="sibTrans" cxnId="{D7B9E8B7-A000-40FA-BB65-42BA7041E4C0}">
      <dgm:prSet/>
      <dgm:spPr/>
      <dgm:t>
        <a:bodyPr/>
        <a:lstStyle/>
        <a:p>
          <a:endParaRPr lang="tr-TR"/>
        </a:p>
      </dgm:t>
    </dgm:pt>
    <dgm:pt modelId="{3847CDA7-F0EA-42F1-961F-2DF488AA804D}">
      <dgm:prSet custT="1"/>
      <dgm:spPr/>
      <dgm:t>
        <a:bodyPr/>
        <a:lstStyle/>
        <a:p>
          <a:pPr rtl="0"/>
          <a:r>
            <a:rPr lang="tr-TR" sz="2000" u="sng" dirty="0" smtClean="0">
              <a:solidFill>
                <a:schemeClr val="tx1"/>
              </a:solidFill>
              <a:latin typeface="Comic Sans MS" panose="030F0702030302020204" pitchFamily="66" charset="0"/>
            </a:rPr>
            <a:t>Belediyelerin sığınmacılara yaklaşımı (</a:t>
          </a:r>
          <a:r>
            <a:rPr lang="tr-TR" sz="2000" u="sng" dirty="0" err="1" smtClean="0">
              <a:solidFill>
                <a:schemeClr val="tx1"/>
              </a:solidFill>
              <a:latin typeface="Comic Sans MS" panose="030F0702030302020204" pitchFamily="66" charset="0"/>
            </a:rPr>
            <a:t>hemşehrilik</a:t>
          </a:r>
          <a:r>
            <a:rPr lang="tr-TR" sz="2000" u="sng" dirty="0" smtClean="0">
              <a:solidFill>
                <a:schemeClr val="tx1"/>
              </a:solidFill>
              <a:latin typeface="Comic Sans MS" panose="030F0702030302020204" pitchFamily="66" charset="0"/>
            </a:rPr>
            <a:t> veya kentlilik yerine «muhtaç, mazlum, din kardeşi temellendirmeleri</a:t>
          </a:r>
          <a:r>
            <a:rPr lang="tr-TR" sz="2000" dirty="0" smtClean="0">
              <a:solidFill>
                <a:schemeClr val="tx1"/>
              </a:solidFill>
              <a:latin typeface="Comic Sans MS" panose="030F0702030302020204" pitchFamily="66" charset="0"/>
            </a:rPr>
            <a:t>»),</a:t>
          </a:r>
          <a:endParaRPr lang="tr-TR" sz="2000" dirty="0">
            <a:solidFill>
              <a:schemeClr val="tx1"/>
            </a:solidFill>
            <a:latin typeface="Comic Sans MS" panose="030F0702030302020204" pitchFamily="66" charset="0"/>
          </a:endParaRPr>
        </a:p>
      </dgm:t>
    </dgm:pt>
    <dgm:pt modelId="{607FE4B5-9AC6-4985-8475-D1D77F47FBCB}" type="parTrans" cxnId="{1B12F713-83A3-4481-BB65-907EE752F21E}">
      <dgm:prSet/>
      <dgm:spPr/>
      <dgm:t>
        <a:bodyPr/>
        <a:lstStyle/>
        <a:p>
          <a:endParaRPr lang="tr-TR"/>
        </a:p>
      </dgm:t>
    </dgm:pt>
    <dgm:pt modelId="{CDCF41D6-86D7-4272-A235-82DBE1D8506C}" type="sibTrans" cxnId="{1B12F713-83A3-4481-BB65-907EE752F21E}">
      <dgm:prSet/>
      <dgm:spPr/>
      <dgm:t>
        <a:bodyPr/>
        <a:lstStyle/>
        <a:p>
          <a:endParaRPr lang="tr-TR"/>
        </a:p>
      </dgm:t>
    </dgm:pt>
    <dgm:pt modelId="{F7B336CD-9C1B-4255-8F08-294FF1AB09F6}">
      <dgm:prSet custT="1"/>
      <dgm:spPr/>
      <dgm:t>
        <a:bodyPr/>
        <a:lstStyle/>
        <a:p>
          <a:pPr rtl="0"/>
          <a:r>
            <a:rPr lang="tr-TR" sz="2000" dirty="0" smtClean="0">
              <a:solidFill>
                <a:schemeClr val="tx1"/>
              </a:solidFill>
              <a:latin typeface="Comic Sans MS" panose="030F0702030302020204" pitchFamily="66" charset="0"/>
            </a:rPr>
            <a:t>Belediyelerin sığınmacılara yönelik </a:t>
          </a:r>
          <a:r>
            <a:rPr lang="tr-TR" sz="2000" u="sng" dirty="0" smtClean="0">
              <a:solidFill>
                <a:schemeClr val="tx1"/>
              </a:solidFill>
              <a:latin typeface="Comic Sans MS" panose="030F0702030302020204" pitchFamily="66" charset="0"/>
            </a:rPr>
            <a:t>hizmet algısının kısıtlılığı </a:t>
          </a:r>
          <a:r>
            <a:rPr lang="tr-TR" sz="2000" dirty="0" smtClean="0">
              <a:solidFill>
                <a:schemeClr val="tx1"/>
              </a:solidFill>
              <a:latin typeface="Comic Sans MS" panose="030F0702030302020204" pitchFamily="66" charset="0"/>
            </a:rPr>
            <a:t>(İlkadım Belediyesi ekmek yardımı, eşya yardımı)</a:t>
          </a:r>
          <a:endParaRPr lang="tr-TR" sz="2000" dirty="0">
            <a:solidFill>
              <a:schemeClr val="tx1"/>
            </a:solidFill>
            <a:latin typeface="Comic Sans MS" panose="030F0702030302020204" pitchFamily="66" charset="0"/>
          </a:endParaRPr>
        </a:p>
      </dgm:t>
    </dgm:pt>
    <dgm:pt modelId="{5CB95B7B-A3BD-44D4-8526-84D10F5AA925}" type="parTrans" cxnId="{AE83652A-FA79-4D58-B478-EDB630D1955C}">
      <dgm:prSet/>
      <dgm:spPr/>
      <dgm:t>
        <a:bodyPr/>
        <a:lstStyle/>
        <a:p>
          <a:endParaRPr lang="tr-TR"/>
        </a:p>
      </dgm:t>
    </dgm:pt>
    <dgm:pt modelId="{69D279B4-AD0D-446A-A7DF-F9DDB6B626AE}" type="sibTrans" cxnId="{AE83652A-FA79-4D58-B478-EDB630D1955C}">
      <dgm:prSet/>
      <dgm:spPr/>
      <dgm:t>
        <a:bodyPr/>
        <a:lstStyle/>
        <a:p>
          <a:endParaRPr lang="tr-TR"/>
        </a:p>
      </dgm:t>
    </dgm:pt>
    <dgm:pt modelId="{2596233E-072D-4F63-BDD3-42E37D478A40}" type="pres">
      <dgm:prSet presAssocID="{8B9C2E56-9A12-4B7C-AB87-4C6AD4BFDDCE}" presName="linear" presStyleCnt="0">
        <dgm:presLayoutVars>
          <dgm:animLvl val="lvl"/>
          <dgm:resizeHandles val="exact"/>
        </dgm:presLayoutVars>
      </dgm:prSet>
      <dgm:spPr/>
      <dgm:t>
        <a:bodyPr/>
        <a:lstStyle/>
        <a:p>
          <a:endParaRPr lang="tr-TR"/>
        </a:p>
      </dgm:t>
    </dgm:pt>
    <dgm:pt modelId="{6A8F812E-6F71-4DA2-9798-E8BCF662D4D2}" type="pres">
      <dgm:prSet presAssocID="{194F3CD4-AAA1-412B-B5D2-A462F69FA1FF}" presName="parentText" presStyleLbl="node1" presStyleIdx="0" presStyleCnt="3">
        <dgm:presLayoutVars>
          <dgm:chMax val="0"/>
          <dgm:bulletEnabled val="1"/>
        </dgm:presLayoutVars>
      </dgm:prSet>
      <dgm:spPr/>
      <dgm:t>
        <a:bodyPr/>
        <a:lstStyle/>
        <a:p>
          <a:endParaRPr lang="tr-TR"/>
        </a:p>
      </dgm:t>
    </dgm:pt>
    <dgm:pt modelId="{0A11F132-CB53-4669-A8BD-DAC176349A8E}" type="pres">
      <dgm:prSet presAssocID="{EA665CAA-7382-4D14-9303-FCC7EFC8F396}" presName="spacer" presStyleCnt="0"/>
      <dgm:spPr/>
    </dgm:pt>
    <dgm:pt modelId="{26A88EFD-60EE-4B2C-A765-C195AF4AF7E4}" type="pres">
      <dgm:prSet presAssocID="{3847CDA7-F0EA-42F1-961F-2DF488AA804D}" presName="parentText" presStyleLbl="node1" presStyleIdx="1" presStyleCnt="3">
        <dgm:presLayoutVars>
          <dgm:chMax val="0"/>
          <dgm:bulletEnabled val="1"/>
        </dgm:presLayoutVars>
      </dgm:prSet>
      <dgm:spPr/>
      <dgm:t>
        <a:bodyPr/>
        <a:lstStyle/>
        <a:p>
          <a:endParaRPr lang="tr-TR"/>
        </a:p>
      </dgm:t>
    </dgm:pt>
    <dgm:pt modelId="{2FB8A784-728F-4957-BA85-776CD0DD1FD7}" type="pres">
      <dgm:prSet presAssocID="{CDCF41D6-86D7-4272-A235-82DBE1D8506C}" presName="spacer" presStyleCnt="0"/>
      <dgm:spPr/>
    </dgm:pt>
    <dgm:pt modelId="{960EE81D-3EEB-44AA-9A27-857A83FB3587}" type="pres">
      <dgm:prSet presAssocID="{F7B336CD-9C1B-4255-8F08-294FF1AB09F6}" presName="parentText" presStyleLbl="node1" presStyleIdx="2" presStyleCnt="3">
        <dgm:presLayoutVars>
          <dgm:chMax val="0"/>
          <dgm:bulletEnabled val="1"/>
        </dgm:presLayoutVars>
      </dgm:prSet>
      <dgm:spPr/>
      <dgm:t>
        <a:bodyPr/>
        <a:lstStyle/>
        <a:p>
          <a:endParaRPr lang="tr-TR"/>
        </a:p>
      </dgm:t>
    </dgm:pt>
  </dgm:ptLst>
  <dgm:cxnLst>
    <dgm:cxn modelId="{D7B9E8B7-A000-40FA-BB65-42BA7041E4C0}" srcId="{8B9C2E56-9A12-4B7C-AB87-4C6AD4BFDDCE}" destId="{194F3CD4-AAA1-412B-B5D2-A462F69FA1FF}" srcOrd="0" destOrd="0" parTransId="{9B6BA60B-CD68-4DDF-AAE1-ACD3D08DE69F}" sibTransId="{EA665CAA-7382-4D14-9303-FCC7EFC8F396}"/>
    <dgm:cxn modelId="{7C9AE665-2F8B-47DE-8E2C-07D60686767B}" type="presOf" srcId="{8B9C2E56-9A12-4B7C-AB87-4C6AD4BFDDCE}" destId="{2596233E-072D-4F63-BDD3-42E37D478A40}" srcOrd="0" destOrd="0" presId="urn:microsoft.com/office/officeart/2005/8/layout/vList2"/>
    <dgm:cxn modelId="{1B12F713-83A3-4481-BB65-907EE752F21E}" srcId="{8B9C2E56-9A12-4B7C-AB87-4C6AD4BFDDCE}" destId="{3847CDA7-F0EA-42F1-961F-2DF488AA804D}" srcOrd="1" destOrd="0" parTransId="{607FE4B5-9AC6-4985-8475-D1D77F47FBCB}" sibTransId="{CDCF41D6-86D7-4272-A235-82DBE1D8506C}"/>
    <dgm:cxn modelId="{ED4F150C-BCF4-474F-967B-54F04ACC841E}" type="presOf" srcId="{3847CDA7-F0EA-42F1-961F-2DF488AA804D}" destId="{26A88EFD-60EE-4B2C-A765-C195AF4AF7E4}" srcOrd="0" destOrd="0" presId="urn:microsoft.com/office/officeart/2005/8/layout/vList2"/>
    <dgm:cxn modelId="{C5434756-3703-420B-B619-C882280AF53E}" type="presOf" srcId="{F7B336CD-9C1B-4255-8F08-294FF1AB09F6}" destId="{960EE81D-3EEB-44AA-9A27-857A83FB3587}" srcOrd="0" destOrd="0" presId="urn:microsoft.com/office/officeart/2005/8/layout/vList2"/>
    <dgm:cxn modelId="{467D19FB-9691-44C5-8A9B-A234B5C97817}" type="presOf" srcId="{194F3CD4-AAA1-412B-B5D2-A462F69FA1FF}" destId="{6A8F812E-6F71-4DA2-9798-E8BCF662D4D2}" srcOrd="0" destOrd="0" presId="urn:microsoft.com/office/officeart/2005/8/layout/vList2"/>
    <dgm:cxn modelId="{AE83652A-FA79-4D58-B478-EDB630D1955C}" srcId="{8B9C2E56-9A12-4B7C-AB87-4C6AD4BFDDCE}" destId="{F7B336CD-9C1B-4255-8F08-294FF1AB09F6}" srcOrd="2" destOrd="0" parTransId="{5CB95B7B-A3BD-44D4-8526-84D10F5AA925}" sibTransId="{69D279B4-AD0D-446A-A7DF-F9DDB6B626AE}"/>
    <dgm:cxn modelId="{1FD273FD-F81F-40D1-9D64-A99F4A5E58A3}" type="presParOf" srcId="{2596233E-072D-4F63-BDD3-42E37D478A40}" destId="{6A8F812E-6F71-4DA2-9798-E8BCF662D4D2}" srcOrd="0" destOrd="0" presId="urn:microsoft.com/office/officeart/2005/8/layout/vList2"/>
    <dgm:cxn modelId="{5C11CC65-03BB-4B62-9013-C314BDFC792E}" type="presParOf" srcId="{2596233E-072D-4F63-BDD3-42E37D478A40}" destId="{0A11F132-CB53-4669-A8BD-DAC176349A8E}" srcOrd="1" destOrd="0" presId="urn:microsoft.com/office/officeart/2005/8/layout/vList2"/>
    <dgm:cxn modelId="{FD72224C-1117-49FD-B3A7-55E568B1CCFB}" type="presParOf" srcId="{2596233E-072D-4F63-BDD3-42E37D478A40}" destId="{26A88EFD-60EE-4B2C-A765-C195AF4AF7E4}" srcOrd="2" destOrd="0" presId="urn:microsoft.com/office/officeart/2005/8/layout/vList2"/>
    <dgm:cxn modelId="{568E0B4D-BF1F-460A-91FC-CC3C61E826D8}" type="presParOf" srcId="{2596233E-072D-4F63-BDD3-42E37D478A40}" destId="{2FB8A784-728F-4957-BA85-776CD0DD1FD7}" srcOrd="3" destOrd="0" presId="urn:microsoft.com/office/officeart/2005/8/layout/vList2"/>
    <dgm:cxn modelId="{A28F7400-1642-49A5-891B-D15C8117CA9A}" type="presParOf" srcId="{2596233E-072D-4F63-BDD3-42E37D478A40}" destId="{960EE81D-3EEB-44AA-9A27-857A83FB3587}"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C6D976-0FEE-4D8F-8A50-392D76ED4F90}">
      <dsp:nvSpPr>
        <dsp:cNvPr id="0" name=""/>
        <dsp:cNvSpPr/>
      </dsp:nvSpPr>
      <dsp:spPr>
        <a:xfrm>
          <a:off x="0" y="4281"/>
          <a:ext cx="10028501" cy="61257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b="1" u="sng" kern="1200" dirty="0" smtClean="0">
              <a:solidFill>
                <a:schemeClr val="tx1"/>
              </a:solidFill>
              <a:latin typeface="Comic Sans MS" panose="030F0702030302020204" pitchFamily="66" charset="0"/>
            </a:rPr>
            <a:t>1-AVRUPA KONSEYİ YEREL VE BÖLGESEL YÖNETİMLER KONGRESİ BELGELERİ</a:t>
          </a:r>
          <a:endParaRPr lang="tr-TR" sz="1800" u="sng" kern="1200" dirty="0">
            <a:solidFill>
              <a:schemeClr val="tx1"/>
            </a:solidFill>
            <a:latin typeface="Comic Sans MS" panose="030F0702030302020204" pitchFamily="66" charset="0"/>
          </a:endParaRPr>
        </a:p>
      </dsp:txBody>
      <dsp:txXfrm>
        <a:off x="29903" y="34184"/>
        <a:ext cx="9968695" cy="552765"/>
      </dsp:txXfrm>
    </dsp:sp>
    <dsp:sp modelId="{0904962E-512A-4AAC-9E07-281CB97C4187}">
      <dsp:nvSpPr>
        <dsp:cNvPr id="0" name=""/>
        <dsp:cNvSpPr/>
      </dsp:nvSpPr>
      <dsp:spPr>
        <a:xfrm>
          <a:off x="0" y="616852"/>
          <a:ext cx="10028501" cy="26516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8405" tIns="22860" rIns="128016" bIns="22860" numCol="1" spcCol="1270" anchor="t" anchorCtr="0">
          <a:noAutofit/>
        </a:bodyPr>
        <a:lstStyle/>
        <a:p>
          <a:pPr marL="171450" lvl="1" indent="-171450" algn="just" defTabSz="800100" rtl="0">
            <a:lnSpc>
              <a:spcPct val="90000"/>
            </a:lnSpc>
            <a:spcBef>
              <a:spcPct val="0"/>
            </a:spcBef>
            <a:spcAft>
              <a:spcPct val="20000"/>
            </a:spcAft>
            <a:buChar char="••"/>
          </a:pPr>
          <a:r>
            <a:rPr lang="tr-TR" sz="1800" b="1" u="sng" kern="1200" dirty="0" smtClean="0">
              <a:latin typeface="Comic Sans MS" panose="030F0702030302020204" pitchFamily="66" charset="0"/>
            </a:rPr>
            <a:t>Önergeler ve Tavsiye Kararları</a:t>
          </a:r>
          <a:r>
            <a:rPr lang="tr-TR" sz="1800" b="1" kern="1200" dirty="0" smtClean="0">
              <a:latin typeface="Comic Sans MS" panose="030F0702030302020204" pitchFamily="66" charset="0"/>
            </a:rPr>
            <a:t>: </a:t>
          </a:r>
          <a:r>
            <a:rPr lang="tr-TR" sz="1800" kern="1200" dirty="0" smtClean="0">
              <a:latin typeface="Comic Sans MS" panose="030F0702030302020204" pitchFamily="66" charset="0"/>
            </a:rPr>
            <a:t>Göç politikalarının uygulanmasında yerel ve bölgesel otoritelerin rolü (2017-2018 kararları)</a:t>
          </a:r>
          <a:endParaRPr lang="tr-TR" sz="1800" kern="1200" dirty="0">
            <a:latin typeface="Comic Sans MS" panose="030F0702030302020204" pitchFamily="66" charset="0"/>
          </a:endParaRPr>
        </a:p>
        <a:p>
          <a:pPr marL="171450" lvl="1" indent="-171450" algn="just" defTabSz="800100" rtl="0">
            <a:lnSpc>
              <a:spcPct val="90000"/>
            </a:lnSpc>
            <a:spcBef>
              <a:spcPct val="0"/>
            </a:spcBef>
            <a:spcAft>
              <a:spcPct val="20000"/>
            </a:spcAft>
            <a:buChar char="••"/>
          </a:pPr>
          <a:r>
            <a:rPr lang="tr-TR" sz="1800" b="1" u="sng" kern="1200" dirty="0" smtClean="0">
              <a:latin typeface="Comic Sans MS" panose="030F0702030302020204" pitchFamily="66" charset="0"/>
            </a:rPr>
            <a:t>Avrupa Yerel Yönetimler Özerklik Şartı:</a:t>
          </a:r>
          <a:r>
            <a:rPr lang="tr-TR" sz="1800" b="1" kern="1200" dirty="0" smtClean="0">
              <a:latin typeface="Comic Sans MS" panose="030F0702030302020204" pitchFamily="66" charset="0"/>
            </a:rPr>
            <a:t> </a:t>
          </a:r>
          <a:r>
            <a:rPr lang="tr-TR" sz="1800" b="0" kern="1200" dirty="0" smtClean="0">
              <a:latin typeface="Comic Sans MS" panose="030F0702030302020204" pitchFamily="66" charset="0"/>
            </a:rPr>
            <a:t>Etkin bir yönetim gücü, yerel ihtiyaç için iç örgütlenme kararı, </a:t>
          </a:r>
          <a:r>
            <a:rPr lang="tr-TR" sz="1800" kern="1200" dirty="0" smtClean="0">
              <a:latin typeface="Comic Sans MS" panose="030F0702030302020204" pitchFamily="66" charset="0"/>
            </a:rPr>
            <a:t>yerellik ilkesi, kaynakların esnekliği ve çeşitliliği</a:t>
          </a:r>
          <a:endParaRPr lang="tr-TR" sz="1800" kern="1200" dirty="0">
            <a:latin typeface="Comic Sans MS" panose="030F0702030302020204" pitchFamily="66" charset="0"/>
          </a:endParaRPr>
        </a:p>
        <a:p>
          <a:pPr marL="171450" lvl="1" indent="-171450" algn="just" defTabSz="800100" rtl="0">
            <a:lnSpc>
              <a:spcPct val="90000"/>
            </a:lnSpc>
            <a:spcBef>
              <a:spcPct val="0"/>
            </a:spcBef>
            <a:spcAft>
              <a:spcPct val="20000"/>
            </a:spcAft>
            <a:buChar char="••"/>
          </a:pPr>
          <a:r>
            <a:rPr lang="tr-TR" sz="1800" b="1" u="sng" kern="1200" dirty="0" smtClean="0">
              <a:latin typeface="Comic Sans MS" panose="030F0702030302020204" pitchFamily="66" charset="0"/>
            </a:rPr>
            <a:t>Avrupa Kentsel Şartı:</a:t>
          </a:r>
          <a:r>
            <a:rPr lang="tr-TR" sz="1800" b="1" kern="1200" dirty="0" smtClean="0">
              <a:latin typeface="Comic Sans MS" panose="030F0702030302020204" pitchFamily="66" charset="0"/>
            </a:rPr>
            <a:t> </a:t>
          </a:r>
          <a:r>
            <a:rPr lang="tr-TR" sz="1800" kern="1200" dirty="0" smtClean="0">
              <a:latin typeface="Comic Sans MS" panose="030F0702030302020204" pitchFamily="66" charset="0"/>
            </a:rPr>
            <a:t>Yerleşimlerde kültürlerarası kaynaşma, yerel yönetimlerce göçmenlerin kent meclislerinde oy kullanma ve aday olabilme, kent hakkı</a:t>
          </a:r>
          <a:endParaRPr lang="tr-TR" sz="1800" kern="1200" dirty="0">
            <a:latin typeface="Comic Sans MS" panose="030F0702030302020204" pitchFamily="66" charset="0"/>
          </a:endParaRPr>
        </a:p>
        <a:p>
          <a:pPr marL="228600" lvl="1" indent="-228600" algn="just" defTabSz="889000" rtl="0">
            <a:lnSpc>
              <a:spcPct val="90000"/>
            </a:lnSpc>
            <a:spcBef>
              <a:spcPct val="0"/>
            </a:spcBef>
            <a:spcAft>
              <a:spcPct val="20000"/>
            </a:spcAft>
            <a:buChar char="••"/>
          </a:pPr>
          <a:r>
            <a:rPr lang="tr-TR" sz="2000" b="1" u="sng" kern="1200" dirty="0" smtClean="0">
              <a:latin typeface="Comic Sans MS" panose="030F0702030302020204" pitchFamily="66" charset="0"/>
            </a:rPr>
            <a:t>Yabancıların Yerel Düzeyde Kamusal Hayata Katılımlarına İlişkin Sözleşme: </a:t>
          </a:r>
          <a:r>
            <a:rPr lang="tr-TR" sz="2000" b="0" u="none" kern="1200" dirty="0" smtClean="0">
              <a:latin typeface="Comic Sans MS" panose="030F0702030302020204" pitchFamily="66" charset="0"/>
            </a:rPr>
            <a:t>Y</a:t>
          </a:r>
          <a:r>
            <a:rPr lang="tr-TR" sz="2000" kern="1200" dirty="0" smtClean="0">
              <a:latin typeface="Comic Sans MS" panose="030F0702030302020204" pitchFamily="66" charset="0"/>
            </a:rPr>
            <a:t>abancılara yerel yönetim seçimlerinde oy kullanma hakkı, yerleşik 5 yıl</a:t>
          </a:r>
          <a:endParaRPr lang="tr-TR" sz="2000" kern="1200" dirty="0">
            <a:latin typeface="Comic Sans MS" panose="030F0702030302020204" pitchFamily="66" charset="0"/>
          </a:endParaRPr>
        </a:p>
      </dsp:txBody>
      <dsp:txXfrm>
        <a:off x="0" y="616852"/>
        <a:ext cx="10028501" cy="2651670"/>
      </dsp:txXfrm>
    </dsp:sp>
    <dsp:sp modelId="{C1891B02-7515-4FDB-AC9E-FF30FF7AFEE4}">
      <dsp:nvSpPr>
        <dsp:cNvPr id="0" name=""/>
        <dsp:cNvSpPr/>
      </dsp:nvSpPr>
      <dsp:spPr>
        <a:xfrm>
          <a:off x="0" y="3268522"/>
          <a:ext cx="10028501" cy="85110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rtl="0">
            <a:lnSpc>
              <a:spcPct val="90000"/>
            </a:lnSpc>
            <a:spcBef>
              <a:spcPct val="0"/>
            </a:spcBef>
            <a:spcAft>
              <a:spcPct val="35000"/>
            </a:spcAft>
          </a:pPr>
          <a:r>
            <a:rPr lang="tr-TR" sz="1800" b="1" u="sng" kern="1200" dirty="0" smtClean="0">
              <a:solidFill>
                <a:schemeClr val="tx1"/>
              </a:solidFill>
              <a:latin typeface="Comic Sans MS" panose="030F0702030302020204" pitchFamily="66" charset="0"/>
            </a:rPr>
            <a:t>2-GÜNDEM 21:</a:t>
          </a:r>
          <a:r>
            <a:rPr lang="tr-TR" sz="1800" b="1" u="none" kern="1200" dirty="0" smtClean="0">
              <a:solidFill>
                <a:schemeClr val="tx1"/>
              </a:solidFill>
              <a:latin typeface="Comic Sans MS" panose="030F0702030302020204" pitchFamily="66" charset="0"/>
            </a:rPr>
            <a:t>  </a:t>
          </a:r>
          <a:r>
            <a:rPr lang="tr-TR" sz="1800" kern="1200" dirty="0" smtClean="0">
              <a:solidFill>
                <a:schemeClr val="tx1"/>
              </a:solidFill>
              <a:latin typeface="Comic Sans MS" panose="030F0702030302020204" pitchFamily="66" charset="0"/>
            </a:rPr>
            <a:t>Yerel yönetimlerin sorumluluklarına yapılan vurgu, belde halkının kendi yaşantısını doğrudan ilgilendiren kararların alınmasına katılımı (kent meclisleri, kent platformu)</a:t>
          </a:r>
          <a:endParaRPr lang="tr-TR" sz="1800" kern="1200" dirty="0">
            <a:solidFill>
              <a:schemeClr val="tx1"/>
            </a:solidFill>
            <a:latin typeface="Comic Sans MS" panose="030F0702030302020204" pitchFamily="66" charset="0"/>
          </a:endParaRPr>
        </a:p>
      </dsp:txBody>
      <dsp:txXfrm>
        <a:off x="41548" y="3310070"/>
        <a:ext cx="9945405" cy="768011"/>
      </dsp:txXfrm>
    </dsp:sp>
    <dsp:sp modelId="{7CCFC717-203E-43A7-B8C8-B479CA51E74D}">
      <dsp:nvSpPr>
        <dsp:cNvPr id="0" name=""/>
        <dsp:cNvSpPr/>
      </dsp:nvSpPr>
      <dsp:spPr>
        <a:xfrm>
          <a:off x="0" y="4295309"/>
          <a:ext cx="10028501" cy="1141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rtl="0">
            <a:lnSpc>
              <a:spcPct val="90000"/>
            </a:lnSpc>
            <a:spcBef>
              <a:spcPct val="0"/>
            </a:spcBef>
            <a:spcAft>
              <a:spcPct val="35000"/>
            </a:spcAft>
          </a:pPr>
          <a:r>
            <a:rPr lang="tr-TR" sz="1800" b="1" i="0" u="sng" kern="1200" dirty="0" smtClean="0">
              <a:solidFill>
                <a:schemeClr val="tx1"/>
              </a:solidFill>
              <a:latin typeface="Comic Sans MS" panose="030F0702030302020204" pitchFamily="66" charset="0"/>
            </a:rPr>
            <a:t>3-BİRLEŞMİŞ KENTLER VE YEREL YÖNETİMLER TEŞKİLATI (UCLG):</a:t>
          </a:r>
          <a:r>
            <a:rPr lang="tr-TR" sz="1800" b="1" i="0" u="none" kern="1200" dirty="0" smtClean="0">
              <a:solidFill>
                <a:schemeClr val="tx1"/>
              </a:solidFill>
              <a:latin typeface="Comic Sans MS" panose="030F0702030302020204" pitchFamily="66" charset="0"/>
            </a:rPr>
            <a:t> </a:t>
          </a:r>
          <a:r>
            <a:rPr lang="tr-TR" sz="1800" kern="1200" dirty="0" smtClean="0">
              <a:solidFill>
                <a:schemeClr val="tx1"/>
              </a:solidFill>
              <a:latin typeface="Comic Sans MS" panose="030F0702030302020204" pitchFamily="66" charset="0"/>
            </a:rPr>
            <a:t>Akdeniz’den Şehre Göç Profilleri ve Diyaloğu, yerel yönetişim alanlarından biri göç, doğrudan belediyeler</a:t>
          </a:r>
          <a:endParaRPr lang="tr-TR" sz="1800" kern="1200" dirty="0">
            <a:solidFill>
              <a:schemeClr val="tx1"/>
            </a:solidFill>
            <a:latin typeface="Comic Sans MS" panose="030F0702030302020204" pitchFamily="66" charset="0"/>
          </a:endParaRPr>
        </a:p>
      </dsp:txBody>
      <dsp:txXfrm>
        <a:off x="55744" y="4351053"/>
        <a:ext cx="9917013" cy="10304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9ACBAF-037D-4CBA-8FD7-93F2EF6CB728}">
      <dsp:nvSpPr>
        <dsp:cNvPr id="0" name=""/>
        <dsp:cNvSpPr/>
      </dsp:nvSpPr>
      <dsp:spPr>
        <a:xfrm>
          <a:off x="0" y="35"/>
          <a:ext cx="9973079" cy="74271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b="1" u="sng" kern="1200" dirty="0" smtClean="0">
              <a:solidFill>
                <a:schemeClr val="tx1"/>
              </a:solidFill>
              <a:latin typeface="Comic Sans MS" panose="030F0702030302020204" pitchFamily="66" charset="0"/>
            </a:rPr>
            <a:t>Almanya</a:t>
          </a:r>
          <a:r>
            <a:rPr lang="tr-TR" sz="1800" b="0" u="none" kern="1200" dirty="0" smtClean="0">
              <a:solidFill>
                <a:schemeClr val="tx1"/>
              </a:solidFill>
              <a:latin typeface="Comic Sans MS" panose="030F0702030302020204" pitchFamily="66" charset="0"/>
            </a:rPr>
            <a:t>:  </a:t>
          </a:r>
          <a:r>
            <a:rPr lang="tr-TR" sz="1800" kern="1200" dirty="0" err="1" smtClean="0">
              <a:solidFill>
                <a:schemeClr val="tx1"/>
              </a:solidFill>
              <a:latin typeface="Comic Sans MS" panose="030F0702030302020204" pitchFamily="66" charset="0"/>
            </a:rPr>
            <a:t>kotalandırma</a:t>
          </a:r>
          <a:r>
            <a:rPr lang="tr-TR" sz="1800" kern="1200" dirty="0" smtClean="0">
              <a:solidFill>
                <a:schemeClr val="tx1"/>
              </a:solidFill>
              <a:latin typeface="Comic Sans MS" panose="030F0702030302020204" pitchFamily="66" charset="0"/>
            </a:rPr>
            <a:t>, otel kiralama, işsizlik sigortası</a:t>
          </a:r>
          <a:endParaRPr lang="tr-TR" sz="1800" kern="1200" dirty="0">
            <a:solidFill>
              <a:schemeClr val="tx1"/>
            </a:solidFill>
            <a:latin typeface="Comic Sans MS" panose="030F0702030302020204" pitchFamily="66" charset="0"/>
          </a:endParaRPr>
        </a:p>
      </dsp:txBody>
      <dsp:txXfrm>
        <a:off x="36256" y="36291"/>
        <a:ext cx="9900567" cy="670202"/>
      </dsp:txXfrm>
    </dsp:sp>
    <dsp:sp modelId="{B980B3FF-BCCA-47EE-B692-2B6FFD459055}">
      <dsp:nvSpPr>
        <dsp:cNvPr id="0" name=""/>
        <dsp:cNvSpPr/>
      </dsp:nvSpPr>
      <dsp:spPr>
        <a:xfrm>
          <a:off x="0" y="756180"/>
          <a:ext cx="9973079" cy="742714"/>
        </a:xfrm>
        <a:prstGeom prst="roundRect">
          <a:avLst/>
        </a:prstGeom>
        <a:solidFill>
          <a:schemeClr val="accent5">
            <a:hueOff val="-4264624"/>
            <a:satOff val="2424"/>
            <a:lumOff val="-200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b="1" u="sng" kern="1200" dirty="0" smtClean="0">
              <a:solidFill>
                <a:schemeClr val="tx1"/>
              </a:solidFill>
              <a:latin typeface="Comic Sans MS" panose="030F0702030302020204" pitchFamily="66" charset="0"/>
            </a:rPr>
            <a:t>İtalya</a:t>
          </a:r>
          <a:r>
            <a:rPr lang="tr-TR" sz="1800" b="1" u="none" kern="1200" dirty="0" smtClean="0">
              <a:solidFill>
                <a:schemeClr val="tx1"/>
              </a:solidFill>
              <a:latin typeface="Comic Sans MS" panose="030F0702030302020204" pitchFamily="66" charset="0"/>
            </a:rPr>
            <a:t>: </a:t>
          </a:r>
          <a:r>
            <a:rPr lang="tr-TR" sz="1800" b="0" u="none" kern="1200" dirty="0" smtClean="0">
              <a:solidFill>
                <a:schemeClr val="tx1"/>
              </a:solidFill>
              <a:latin typeface="Comic Sans MS" panose="030F0702030302020204" pitchFamily="66" charset="0"/>
            </a:rPr>
            <a:t>Roma Belediyesi</a:t>
          </a:r>
          <a:r>
            <a:rPr lang="tr-TR" sz="1800" b="1" u="none" kern="1200" dirty="0" smtClean="0">
              <a:solidFill>
                <a:schemeClr val="tx1"/>
              </a:solidFill>
              <a:latin typeface="Comic Sans MS" panose="030F0702030302020204" pitchFamily="66" charset="0"/>
            </a:rPr>
            <a:t>, </a:t>
          </a:r>
          <a:r>
            <a:rPr lang="tr-TR" sz="1800" i="1" kern="1200" dirty="0" smtClean="0">
              <a:solidFill>
                <a:schemeClr val="tx1"/>
              </a:solidFill>
              <a:latin typeface="Comic Sans MS" panose="030F0702030302020204" pitchFamily="66" charset="0"/>
            </a:rPr>
            <a:t>Entegrasyon Politikaları Konseyi, Göçmen Hizmetleri için Özerk Enstitüsü, Bolonya Metropol Kiralama Acentesi </a:t>
          </a:r>
          <a:endParaRPr lang="tr-TR" sz="1800" kern="1200" dirty="0">
            <a:solidFill>
              <a:schemeClr val="tx1"/>
            </a:solidFill>
            <a:latin typeface="Comic Sans MS" panose="030F0702030302020204" pitchFamily="66" charset="0"/>
          </a:endParaRPr>
        </a:p>
      </dsp:txBody>
      <dsp:txXfrm>
        <a:off x="36256" y="792436"/>
        <a:ext cx="9900567" cy="670202"/>
      </dsp:txXfrm>
    </dsp:sp>
    <dsp:sp modelId="{566CC45E-2C32-49AE-BE7B-B8666C18E24D}">
      <dsp:nvSpPr>
        <dsp:cNvPr id="0" name=""/>
        <dsp:cNvSpPr/>
      </dsp:nvSpPr>
      <dsp:spPr>
        <a:xfrm>
          <a:off x="0" y="1512324"/>
          <a:ext cx="9973079" cy="742714"/>
        </a:xfrm>
        <a:prstGeom prst="roundRect">
          <a:avLst/>
        </a:prstGeom>
        <a:solidFill>
          <a:schemeClr val="accent5">
            <a:hueOff val="-8529249"/>
            <a:satOff val="4848"/>
            <a:lumOff val="-400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b="1" u="sng" kern="1200" dirty="0" smtClean="0">
              <a:solidFill>
                <a:schemeClr val="tx1"/>
              </a:solidFill>
              <a:latin typeface="Comic Sans MS" panose="030F0702030302020204" pitchFamily="66" charset="0"/>
            </a:rPr>
            <a:t>İspanya</a:t>
          </a:r>
          <a:r>
            <a:rPr lang="tr-TR" sz="1800" u="sng" kern="1200" dirty="0" smtClean="0">
              <a:solidFill>
                <a:schemeClr val="tx1"/>
              </a:solidFill>
              <a:latin typeface="Comic Sans MS" panose="030F0702030302020204" pitchFamily="66" charset="0"/>
            </a:rPr>
            <a:t>: </a:t>
          </a:r>
          <a:r>
            <a:rPr lang="tr-TR" sz="1800" u="none" kern="1200" dirty="0" err="1" smtClean="0">
              <a:solidFill>
                <a:schemeClr val="tx1"/>
              </a:solidFill>
              <a:latin typeface="Comic Sans MS" panose="030F0702030302020204" pitchFamily="66" charset="0"/>
            </a:rPr>
            <a:t>Sevilla</a:t>
          </a:r>
          <a:r>
            <a:rPr lang="tr-TR" sz="1800" u="none" kern="1200" dirty="0" smtClean="0">
              <a:solidFill>
                <a:schemeClr val="tx1"/>
              </a:solidFill>
              <a:latin typeface="Comic Sans MS" panose="030F0702030302020204" pitchFamily="66" charset="0"/>
            </a:rPr>
            <a:t> Belediyesi, </a:t>
          </a:r>
          <a:r>
            <a:rPr lang="tr-TR" sz="1800" i="1" kern="1200" dirty="0" smtClean="0">
              <a:solidFill>
                <a:schemeClr val="tx1"/>
              </a:solidFill>
              <a:latin typeface="Comic Sans MS" panose="030F0702030302020204" pitchFamily="66" charset="0"/>
            </a:rPr>
            <a:t>Kurumsal İlişkiler Bölgesel Ofisi, Belediye Konseyi, Barselona Belediye Göç Meclisi, Sivil Haklar ve </a:t>
          </a:r>
          <a:r>
            <a:rPr lang="tr-TR" sz="1800" i="1" kern="1200" dirty="0" err="1" smtClean="0">
              <a:solidFill>
                <a:schemeClr val="tx1"/>
              </a:solidFill>
              <a:latin typeface="Comic Sans MS" panose="030F0702030302020204" pitchFamily="66" charset="0"/>
            </a:rPr>
            <a:t>Non</a:t>
          </a:r>
          <a:r>
            <a:rPr lang="tr-TR" sz="1800" i="1" kern="1200" dirty="0" smtClean="0">
              <a:solidFill>
                <a:schemeClr val="tx1"/>
              </a:solidFill>
              <a:latin typeface="Comic Sans MS" panose="030F0702030302020204" pitchFamily="66" charset="0"/>
            </a:rPr>
            <a:t>-Ayrımcılık Ajansı, Eylem Planları</a:t>
          </a:r>
          <a:endParaRPr lang="tr-TR" sz="1800" kern="1200" dirty="0">
            <a:solidFill>
              <a:schemeClr val="tx1"/>
            </a:solidFill>
            <a:latin typeface="Comic Sans MS" panose="030F0702030302020204" pitchFamily="66" charset="0"/>
          </a:endParaRPr>
        </a:p>
      </dsp:txBody>
      <dsp:txXfrm>
        <a:off x="36256" y="1548580"/>
        <a:ext cx="9900567" cy="670202"/>
      </dsp:txXfrm>
    </dsp:sp>
    <dsp:sp modelId="{E138AB57-2CFF-41F5-87CF-DDFAFCA58298}">
      <dsp:nvSpPr>
        <dsp:cNvPr id="0" name=""/>
        <dsp:cNvSpPr/>
      </dsp:nvSpPr>
      <dsp:spPr>
        <a:xfrm>
          <a:off x="0" y="2268469"/>
          <a:ext cx="9973079" cy="742714"/>
        </a:xfrm>
        <a:prstGeom prst="roundRect">
          <a:avLst/>
        </a:prstGeom>
        <a:solidFill>
          <a:schemeClr val="accent5">
            <a:hueOff val="-12793873"/>
            <a:satOff val="7271"/>
            <a:lumOff val="-600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b="1" u="sng" kern="1200" dirty="0" smtClean="0">
              <a:solidFill>
                <a:schemeClr val="tx1"/>
              </a:solidFill>
              <a:latin typeface="Comic Sans MS" panose="030F0702030302020204" pitchFamily="66" charset="0"/>
            </a:rPr>
            <a:t>Hollanda: </a:t>
          </a:r>
          <a:r>
            <a:rPr lang="tr-TR" sz="1800" i="1" kern="1200" dirty="0" smtClean="0">
              <a:solidFill>
                <a:schemeClr val="tx1"/>
              </a:solidFill>
              <a:latin typeface="Comic Sans MS" panose="030F0702030302020204" pitchFamily="66" charset="0"/>
            </a:rPr>
            <a:t>Hollanda Mülteci Yurtları Merkezi, Mekân Yasağı </a:t>
          </a:r>
          <a:endParaRPr lang="tr-TR" sz="1800" kern="1200" dirty="0">
            <a:solidFill>
              <a:schemeClr val="tx1"/>
            </a:solidFill>
            <a:latin typeface="Comic Sans MS" panose="030F0702030302020204" pitchFamily="66" charset="0"/>
          </a:endParaRPr>
        </a:p>
      </dsp:txBody>
      <dsp:txXfrm>
        <a:off x="36256" y="2304725"/>
        <a:ext cx="9900567" cy="670202"/>
      </dsp:txXfrm>
    </dsp:sp>
    <dsp:sp modelId="{1F091A59-6C00-422E-AD92-C28F2351FB94}">
      <dsp:nvSpPr>
        <dsp:cNvPr id="0" name=""/>
        <dsp:cNvSpPr/>
      </dsp:nvSpPr>
      <dsp:spPr>
        <a:xfrm>
          <a:off x="0" y="3024613"/>
          <a:ext cx="9973079" cy="742714"/>
        </a:xfrm>
        <a:prstGeom prst="roundRect">
          <a:avLst/>
        </a:prstGeom>
        <a:solidFill>
          <a:schemeClr val="accent5">
            <a:hueOff val="-17058497"/>
            <a:satOff val="9695"/>
            <a:lumOff val="-800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b="1" u="sng" kern="1200" smtClean="0">
              <a:solidFill>
                <a:schemeClr val="tx1"/>
              </a:solidFill>
              <a:latin typeface="Comic Sans MS" panose="030F0702030302020204" pitchFamily="66" charset="0"/>
            </a:rPr>
            <a:t>İsveç: </a:t>
          </a:r>
          <a:r>
            <a:rPr lang="tr-TR" sz="1800" b="1" u="none" kern="1200" smtClean="0">
              <a:solidFill>
                <a:schemeClr val="tx1"/>
              </a:solidFill>
              <a:latin typeface="Comic Sans MS" panose="030F0702030302020204" pitchFamily="66" charset="0"/>
            </a:rPr>
            <a:t> </a:t>
          </a:r>
          <a:r>
            <a:rPr lang="tr-TR" sz="1800" b="0" u="none" kern="1200" smtClean="0">
              <a:solidFill>
                <a:schemeClr val="tx1"/>
              </a:solidFill>
              <a:latin typeface="Comic Sans MS" panose="030F0702030302020204" pitchFamily="66" charset="0"/>
            </a:rPr>
            <a:t>Kabullenici Göç Politikası, </a:t>
          </a:r>
          <a:r>
            <a:rPr lang="tr-TR" sz="1800" i="1" kern="1200" smtClean="0">
              <a:solidFill>
                <a:schemeClr val="tx1"/>
              </a:solidFill>
              <a:latin typeface="Comic Sans MS" panose="030F0702030302020204" pitchFamily="66" charset="0"/>
            </a:rPr>
            <a:t>Kamu İstihdam Ajansı</a:t>
          </a:r>
          <a:r>
            <a:rPr lang="tr-TR" sz="1800" kern="1200" smtClean="0">
              <a:solidFill>
                <a:schemeClr val="tx1"/>
              </a:solidFill>
              <a:latin typeface="Comic Sans MS" panose="030F0702030302020204" pitchFamily="66" charset="0"/>
            </a:rPr>
            <a:t>, İsveç Göç Ajansı </a:t>
          </a:r>
          <a:endParaRPr lang="tr-TR" sz="1800" kern="1200" dirty="0">
            <a:solidFill>
              <a:schemeClr val="tx1"/>
            </a:solidFill>
            <a:latin typeface="Comic Sans MS" panose="030F0702030302020204" pitchFamily="66" charset="0"/>
          </a:endParaRPr>
        </a:p>
      </dsp:txBody>
      <dsp:txXfrm>
        <a:off x="36256" y="3060869"/>
        <a:ext cx="9900567" cy="670202"/>
      </dsp:txXfrm>
    </dsp:sp>
    <dsp:sp modelId="{09E10E19-9A06-47A4-919F-3375B6F40C04}">
      <dsp:nvSpPr>
        <dsp:cNvPr id="0" name=""/>
        <dsp:cNvSpPr/>
      </dsp:nvSpPr>
      <dsp:spPr>
        <a:xfrm>
          <a:off x="0" y="3780758"/>
          <a:ext cx="9973079" cy="742714"/>
        </a:xfrm>
        <a:prstGeom prst="roundRect">
          <a:avLst/>
        </a:prstGeom>
        <a:solidFill>
          <a:schemeClr val="accent5">
            <a:hueOff val="-21323121"/>
            <a:satOff val="12119"/>
            <a:lumOff val="-1000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b="1" u="sng" kern="1200" smtClean="0">
              <a:solidFill>
                <a:schemeClr val="tx1"/>
              </a:solidFill>
              <a:latin typeface="Comic Sans MS" panose="030F0702030302020204" pitchFamily="66" charset="0"/>
            </a:rPr>
            <a:t>Belçika: </a:t>
          </a:r>
          <a:r>
            <a:rPr lang="tr-TR" sz="1800" i="1" kern="1200" smtClean="0">
              <a:solidFill>
                <a:schemeClr val="tx1"/>
              </a:solidFill>
              <a:latin typeface="Comic Sans MS" panose="030F0702030302020204" pitchFamily="66" charset="0"/>
            </a:rPr>
            <a:t>Belediye Göçmenleri Danışma Kurulları</a:t>
          </a:r>
          <a:endParaRPr lang="tr-TR" sz="1800" kern="1200" dirty="0">
            <a:solidFill>
              <a:schemeClr val="tx1"/>
            </a:solidFill>
            <a:latin typeface="Comic Sans MS" panose="030F0702030302020204" pitchFamily="66" charset="0"/>
          </a:endParaRPr>
        </a:p>
      </dsp:txBody>
      <dsp:txXfrm>
        <a:off x="36256" y="3817014"/>
        <a:ext cx="9900567" cy="6702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A1A8A8-29D0-4162-81F6-95C8EC529705}">
      <dsp:nvSpPr>
        <dsp:cNvPr id="0" name=""/>
        <dsp:cNvSpPr/>
      </dsp:nvSpPr>
      <dsp:spPr>
        <a:xfrm>
          <a:off x="0" y="750"/>
          <a:ext cx="9631335" cy="84198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tr-TR" sz="2000" b="1" u="sng" kern="1200" dirty="0" smtClean="0">
              <a:solidFill>
                <a:schemeClr val="tx1"/>
              </a:solidFill>
              <a:latin typeface="Comic Sans MS" panose="030F0702030302020204" pitchFamily="66" charset="0"/>
            </a:rPr>
            <a:t>6458 Sayılı Yabancılar ve Uluslararası Koruma Kanunu: </a:t>
          </a:r>
          <a:r>
            <a:rPr lang="tr-TR" sz="2000" kern="1200" dirty="0" smtClean="0">
              <a:solidFill>
                <a:schemeClr val="tx1"/>
              </a:solidFill>
              <a:latin typeface="Comic Sans MS" panose="030F0702030302020204" pitchFamily="66" charset="0"/>
            </a:rPr>
            <a:t>Belediyelere yetki ve görev değil, öneri işlevleri</a:t>
          </a:r>
          <a:endParaRPr lang="tr-TR" sz="2000" kern="1200" dirty="0">
            <a:solidFill>
              <a:schemeClr val="tx1"/>
            </a:solidFill>
            <a:latin typeface="Comic Sans MS" panose="030F0702030302020204" pitchFamily="66" charset="0"/>
          </a:endParaRPr>
        </a:p>
      </dsp:txBody>
      <dsp:txXfrm>
        <a:off x="41103" y="41853"/>
        <a:ext cx="9549129" cy="759783"/>
      </dsp:txXfrm>
    </dsp:sp>
    <dsp:sp modelId="{1C2A3751-DDEF-43BD-BD63-5EB5C232224F}">
      <dsp:nvSpPr>
        <dsp:cNvPr id="0" name=""/>
        <dsp:cNvSpPr/>
      </dsp:nvSpPr>
      <dsp:spPr>
        <a:xfrm>
          <a:off x="0" y="847958"/>
          <a:ext cx="9631335" cy="84198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tr-TR" sz="2000" b="1" u="sng" kern="1200" dirty="0" smtClean="0">
              <a:solidFill>
                <a:schemeClr val="tx1"/>
              </a:solidFill>
              <a:latin typeface="Comic Sans MS" panose="030F0702030302020204" pitchFamily="66" charset="0"/>
            </a:rPr>
            <a:t>Belediye Kanunlarında Hemşehri Hukuku ve Sığınmacılar: </a:t>
          </a:r>
          <a:r>
            <a:rPr lang="tr-TR" sz="2000" kern="1200" dirty="0" smtClean="0">
              <a:solidFill>
                <a:schemeClr val="tx1"/>
              </a:solidFill>
              <a:latin typeface="Comic Sans MS" panose="030F0702030302020204" pitchFamily="66" charset="0"/>
            </a:rPr>
            <a:t>5393 Sayılı Belediye Kanunu 13. madde «herkes», «oturan»</a:t>
          </a:r>
          <a:endParaRPr lang="tr-TR" sz="2000" kern="1200" dirty="0">
            <a:solidFill>
              <a:schemeClr val="tx1"/>
            </a:solidFill>
            <a:latin typeface="Comic Sans MS" panose="030F0702030302020204" pitchFamily="66" charset="0"/>
          </a:endParaRPr>
        </a:p>
      </dsp:txBody>
      <dsp:txXfrm>
        <a:off x="41103" y="889061"/>
        <a:ext cx="9549129" cy="759783"/>
      </dsp:txXfrm>
    </dsp:sp>
    <dsp:sp modelId="{A8FB491F-35A9-4371-AC06-C68FF152754C}">
      <dsp:nvSpPr>
        <dsp:cNvPr id="0" name=""/>
        <dsp:cNvSpPr/>
      </dsp:nvSpPr>
      <dsp:spPr>
        <a:xfrm>
          <a:off x="0" y="1695166"/>
          <a:ext cx="9631335" cy="84198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tr-TR" sz="2000" b="1" u="sng" kern="1200" dirty="0" smtClean="0">
              <a:solidFill>
                <a:schemeClr val="tx1"/>
              </a:solidFill>
              <a:latin typeface="Comic Sans MS" panose="030F0702030302020204" pitchFamily="66" charset="0"/>
            </a:rPr>
            <a:t>Belediye Kanunlarında Sığınmacılara Yönelik Hizmet Sunumunda Vatandaşlık Esası: </a:t>
          </a:r>
          <a:r>
            <a:rPr lang="tr-TR" sz="2000" kern="1200" dirty="0" smtClean="0">
              <a:solidFill>
                <a:schemeClr val="tx1"/>
              </a:solidFill>
              <a:latin typeface="Comic Sans MS" panose="030F0702030302020204" pitchFamily="66" charset="0"/>
            </a:rPr>
            <a:t>5393 Sayılı Belediye Kanunu 14. madde «vatandaşa en yakın»</a:t>
          </a:r>
          <a:endParaRPr lang="tr-TR" sz="2000" kern="1200" dirty="0">
            <a:solidFill>
              <a:schemeClr val="tx1"/>
            </a:solidFill>
            <a:latin typeface="Comic Sans MS" panose="030F0702030302020204" pitchFamily="66" charset="0"/>
          </a:endParaRPr>
        </a:p>
      </dsp:txBody>
      <dsp:txXfrm>
        <a:off x="41103" y="1736269"/>
        <a:ext cx="9549129" cy="759783"/>
      </dsp:txXfrm>
    </dsp:sp>
    <dsp:sp modelId="{F7A25B59-E43F-4D79-A69A-5D6169F4C9ED}">
      <dsp:nvSpPr>
        <dsp:cNvPr id="0" name=""/>
        <dsp:cNvSpPr/>
      </dsp:nvSpPr>
      <dsp:spPr>
        <a:xfrm>
          <a:off x="0" y="2542374"/>
          <a:ext cx="9631335" cy="84198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tr-TR" sz="2000" b="1" u="sng" kern="1200" dirty="0" smtClean="0">
              <a:solidFill>
                <a:schemeClr val="tx1"/>
              </a:solidFill>
              <a:latin typeface="Comic Sans MS" panose="030F0702030302020204" pitchFamily="66" charset="0"/>
            </a:rPr>
            <a:t>Belediyelerin Görev, Yetki ve Sorumlulukları Kapsamında Sığınmacılar:</a:t>
          </a:r>
          <a:r>
            <a:rPr lang="tr-TR" sz="2000" u="sng" kern="1200" dirty="0" smtClean="0">
              <a:solidFill>
                <a:schemeClr val="tx1"/>
              </a:solidFill>
              <a:latin typeface="Comic Sans MS" panose="030F0702030302020204" pitchFamily="66" charset="0"/>
            </a:rPr>
            <a:t> </a:t>
          </a:r>
          <a:r>
            <a:rPr lang="tr-TR" sz="2000" kern="1200" dirty="0" smtClean="0">
              <a:solidFill>
                <a:schemeClr val="tx1"/>
              </a:solidFill>
              <a:latin typeface="Comic Sans MS" panose="030F0702030302020204" pitchFamily="66" charset="0"/>
            </a:rPr>
            <a:t>5393 Sayılı Belediye Kanunu 14. madde  «düşkün, «dar gelirli», «belde sakini» , «mahalli müşterek ihtiyaç»</a:t>
          </a:r>
          <a:endParaRPr lang="tr-TR" sz="2000" kern="1200" dirty="0">
            <a:solidFill>
              <a:schemeClr val="tx1"/>
            </a:solidFill>
            <a:latin typeface="Comic Sans MS" panose="030F0702030302020204" pitchFamily="66" charset="0"/>
          </a:endParaRPr>
        </a:p>
      </dsp:txBody>
      <dsp:txXfrm>
        <a:off x="41103" y="2583477"/>
        <a:ext cx="9549129" cy="759783"/>
      </dsp:txXfrm>
    </dsp:sp>
    <dsp:sp modelId="{3F4C601F-E033-4C67-A636-295279861A8A}">
      <dsp:nvSpPr>
        <dsp:cNvPr id="0" name=""/>
        <dsp:cNvSpPr/>
      </dsp:nvSpPr>
      <dsp:spPr>
        <a:xfrm>
          <a:off x="0" y="3389583"/>
          <a:ext cx="9631335" cy="61817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tr-TR" sz="2000" b="1" u="sng" kern="1200" dirty="0" smtClean="0">
              <a:solidFill>
                <a:schemeClr val="tx1"/>
              </a:solidFill>
              <a:latin typeface="Comic Sans MS" panose="030F0702030302020204" pitchFamily="66" charset="0"/>
            </a:rPr>
            <a:t>Belediyelerin Gelirleri ile İlgili Kanunlar ve Sığınmacılar: </a:t>
          </a:r>
          <a:r>
            <a:rPr lang="tr-TR" sz="2000" kern="1200" dirty="0" smtClean="0">
              <a:solidFill>
                <a:schemeClr val="tx1"/>
              </a:solidFill>
              <a:latin typeface="Comic Sans MS" panose="030F0702030302020204" pitchFamily="66" charset="0"/>
            </a:rPr>
            <a:t>Öz kaynaklar kısıtlı, genel bütçe gelirlerinden pay dağıtımında vatandaşlık kriteri</a:t>
          </a:r>
          <a:endParaRPr lang="tr-TR" sz="2000" kern="1200" dirty="0">
            <a:solidFill>
              <a:schemeClr val="tx1"/>
            </a:solidFill>
            <a:latin typeface="Comic Sans MS" panose="030F0702030302020204" pitchFamily="66" charset="0"/>
          </a:endParaRPr>
        </a:p>
      </dsp:txBody>
      <dsp:txXfrm>
        <a:off x="30177" y="3419760"/>
        <a:ext cx="9570981" cy="557817"/>
      </dsp:txXfrm>
    </dsp:sp>
    <dsp:sp modelId="{5C693575-7AD8-4A80-AE69-A28B75E3E996}">
      <dsp:nvSpPr>
        <dsp:cNvPr id="0" name=""/>
        <dsp:cNvSpPr/>
      </dsp:nvSpPr>
      <dsp:spPr>
        <a:xfrm>
          <a:off x="0" y="4012973"/>
          <a:ext cx="9631335" cy="6172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rtl="0">
            <a:lnSpc>
              <a:spcPct val="90000"/>
            </a:lnSpc>
            <a:spcBef>
              <a:spcPct val="0"/>
            </a:spcBef>
            <a:spcAft>
              <a:spcPct val="35000"/>
            </a:spcAft>
          </a:pPr>
          <a:r>
            <a:rPr lang="tr-TR" sz="2000" b="1" u="sng" kern="1200" dirty="0" smtClean="0">
              <a:solidFill>
                <a:schemeClr val="tx1"/>
              </a:solidFill>
              <a:latin typeface="Comic Sans MS" panose="030F0702030302020204" pitchFamily="66" charset="0"/>
            </a:rPr>
            <a:t>SONUÇ:</a:t>
          </a:r>
          <a:r>
            <a:rPr lang="tr-TR" sz="2000" b="1" u="none" kern="1200" dirty="0" smtClean="0">
              <a:solidFill>
                <a:schemeClr val="tx1"/>
              </a:solidFill>
              <a:latin typeface="Comic Sans MS" panose="030F0702030302020204" pitchFamily="66" charset="0"/>
            </a:rPr>
            <a:t> </a:t>
          </a:r>
          <a:r>
            <a:rPr lang="tr-TR" sz="2000" b="0" u="none" kern="1200" dirty="0" smtClean="0">
              <a:solidFill>
                <a:schemeClr val="tx1"/>
              </a:solidFill>
              <a:latin typeface="Comic Sans MS" panose="030F0702030302020204" pitchFamily="66" charset="0"/>
            </a:rPr>
            <a:t>İncelenen kanunlarda doğrudan </a:t>
          </a:r>
          <a:r>
            <a:rPr lang="tr-TR" sz="2000" u="none" kern="1200" dirty="0" smtClean="0">
              <a:solidFill>
                <a:schemeClr val="tx1"/>
              </a:solidFill>
              <a:latin typeface="Comic Sans MS" panose="030F0702030302020204" pitchFamily="66" charset="0"/>
            </a:rPr>
            <a:t>bir madde bulunmamakta, belediyelerin kendi inisiyatifine bırakılmış, yetkisiz ve etkinsiz politikalar</a:t>
          </a:r>
          <a:endParaRPr lang="tr-TR" sz="2000" u="none" kern="1200" dirty="0">
            <a:solidFill>
              <a:schemeClr val="tx1"/>
            </a:solidFill>
            <a:latin typeface="Comic Sans MS" panose="030F0702030302020204" pitchFamily="66" charset="0"/>
          </a:endParaRPr>
        </a:p>
      </dsp:txBody>
      <dsp:txXfrm>
        <a:off x="30134" y="4043107"/>
        <a:ext cx="9571067" cy="55702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E40861-7522-4AF2-BF47-A93E41DA2BCB}">
      <dsp:nvSpPr>
        <dsp:cNvPr id="0" name=""/>
        <dsp:cNvSpPr/>
      </dsp:nvSpPr>
      <dsp:spPr>
        <a:xfrm>
          <a:off x="0" y="437"/>
          <a:ext cx="10363200" cy="8414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rtl="0">
            <a:lnSpc>
              <a:spcPct val="90000"/>
            </a:lnSpc>
            <a:spcBef>
              <a:spcPct val="0"/>
            </a:spcBef>
            <a:spcAft>
              <a:spcPct val="35000"/>
            </a:spcAft>
          </a:pPr>
          <a:r>
            <a:rPr lang="tr-TR" sz="2000" kern="1200" dirty="0" smtClean="0">
              <a:solidFill>
                <a:schemeClr val="tx1"/>
              </a:solidFill>
              <a:latin typeface="Comic Sans MS" panose="030F0702030302020204" pitchFamily="66" charset="0"/>
            </a:rPr>
            <a:t>Sığınmacıların sayısı hakkında merkezi yönetimin verileri ile belediyelerin verileri  arasındaki orantısızlık</a:t>
          </a:r>
          <a:endParaRPr lang="tr-TR" sz="2000" kern="1200" dirty="0">
            <a:solidFill>
              <a:schemeClr val="tx1"/>
            </a:solidFill>
            <a:latin typeface="Comic Sans MS" panose="030F0702030302020204" pitchFamily="66" charset="0"/>
          </a:endParaRPr>
        </a:p>
      </dsp:txBody>
      <dsp:txXfrm>
        <a:off x="41076" y="41513"/>
        <a:ext cx="10281048" cy="759288"/>
      </dsp:txXfrm>
    </dsp:sp>
    <dsp:sp modelId="{700AAE4C-AA9A-47F1-A890-5866161AEFDC}">
      <dsp:nvSpPr>
        <dsp:cNvPr id="0" name=""/>
        <dsp:cNvSpPr/>
      </dsp:nvSpPr>
      <dsp:spPr>
        <a:xfrm>
          <a:off x="0" y="855504"/>
          <a:ext cx="10363200" cy="8414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rtl="0">
            <a:lnSpc>
              <a:spcPct val="90000"/>
            </a:lnSpc>
            <a:spcBef>
              <a:spcPct val="0"/>
            </a:spcBef>
            <a:spcAft>
              <a:spcPct val="35000"/>
            </a:spcAft>
          </a:pPr>
          <a:r>
            <a:rPr lang="tr-TR" sz="2000" kern="1200" dirty="0" smtClean="0">
              <a:solidFill>
                <a:schemeClr val="tx1"/>
              </a:solidFill>
              <a:latin typeface="Comic Sans MS" panose="030F0702030302020204" pitchFamily="66" charset="0"/>
            </a:rPr>
            <a:t>Sığınmacılara yönelik ayni yardımların yanında sosyal ve kültürel çalışmaların sınırlılığı, </a:t>
          </a:r>
          <a:r>
            <a:rPr lang="tr-TR" sz="2000" u="sng" kern="1200" dirty="0" smtClean="0">
              <a:solidFill>
                <a:schemeClr val="tx1"/>
              </a:solidFill>
              <a:latin typeface="Comic Sans MS" panose="030F0702030302020204" pitchFamily="66" charset="0"/>
            </a:rPr>
            <a:t>ihtiyaca yönelik uygulamalar</a:t>
          </a:r>
          <a:r>
            <a:rPr lang="tr-TR" sz="2000" kern="1200" dirty="0" smtClean="0">
              <a:solidFill>
                <a:schemeClr val="tx1"/>
              </a:solidFill>
              <a:latin typeface="Comic Sans MS" panose="030F0702030302020204" pitchFamily="66" charset="0"/>
            </a:rPr>
            <a:t> (Ramazan iftarları, bayram yardımları),</a:t>
          </a:r>
          <a:endParaRPr lang="tr-TR" sz="2000" kern="1200" dirty="0">
            <a:solidFill>
              <a:schemeClr val="tx1"/>
            </a:solidFill>
            <a:latin typeface="Comic Sans MS" panose="030F0702030302020204" pitchFamily="66" charset="0"/>
          </a:endParaRPr>
        </a:p>
      </dsp:txBody>
      <dsp:txXfrm>
        <a:off x="41076" y="896580"/>
        <a:ext cx="10281048" cy="759288"/>
      </dsp:txXfrm>
    </dsp:sp>
    <dsp:sp modelId="{37A77B08-4D73-4E85-A9BF-1002C7FF3ECB}">
      <dsp:nvSpPr>
        <dsp:cNvPr id="0" name=""/>
        <dsp:cNvSpPr/>
      </dsp:nvSpPr>
      <dsp:spPr>
        <a:xfrm>
          <a:off x="0" y="1710571"/>
          <a:ext cx="10363200" cy="8414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rtl="0">
            <a:lnSpc>
              <a:spcPct val="90000"/>
            </a:lnSpc>
            <a:spcBef>
              <a:spcPct val="0"/>
            </a:spcBef>
            <a:spcAft>
              <a:spcPct val="35000"/>
            </a:spcAft>
          </a:pPr>
          <a:r>
            <a:rPr lang="tr-TR" sz="2000" kern="1200" dirty="0" smtClean="0">
              <a:solidFill>
                <a:schemeClr val="tx1"/>
              </a:solidFill>
              <a:latin typeface="Comic Sans MS" panose="030F0702030302020204" pitchFamily="66" charset="0"/>
            </a:rPr>
            <a:t>Belediyelerin sığınmacılara yönelik </a:t>
          </a:r>
          <a:r>
            <a:rPr lang="tr-TR" sz="2000" u="sng" kern="1200" dirty="0" smtClean="0">
              <a:solidFill>
                <a:schemeClr val="tx1"/>
              </a:solidFill>
              <a:latin typeface="Comic Sans MS" panose="030F0702030302020204" pitchFamily="66" charset="0"/>
            </a:rPr>
            <a:t>söylem geliştirme noktasındaki yetersizlikleri </a:t>
          </a:r>
          <a:r>
            <a:rPr lang="tr-TR" sz="2000" kern="1200" dirty="0" smtClean="0">
              <a:solidFill>
                <a:schemeClr val="tx1"/>
              </a:solidFill>
              <a:latin typeface="Comic Sans MS" panose="030F0702030302020204" pitchFamily="66" charset="0"/>
            </a:rPr>
            <a:t>(Canik Belediyesi </a:t>
          </a:r>
          <a:r>
            <a:rPr lang="tr-TR" sz="2000" kern="1200" dirty="0" err="1" smtClean="0">
              <a:solidFill>
                <a:schemeClr val="tx1"/>
              </a:solidFill>
              <a:latin typeface="Comic Sans MS" panose="030F0702030302020204" pitchFamily="66" charset="0"/>
            </a:rPr>
            <a:t>ensar</a:t>
          </a:r>
          <a:r>
            <a:rPr lang="tr-TR" sz="2000" kern="1200" dirty="0" smtClean="0">
              <a:solidFill>
                <a:schemeClr val="tx1"/>
              </a:solidFill>
              <a:latin typeface="Comic Sans MS" panose="030F0702030302020204" pitchFamily="66" charset="0"/>
            </a:rPr>
            <a:t>-muhacir)</a:t>
          </a:r>
          <a:endParaRPr lang="tr-TR" sz="2000" kern="1200" dirty="0">
            <a:solidFill>
              <a:schemeClr val="tx1"/>
            </a:solidFill>
            <a:latin typeface="Comic Sans MS" panose="030F0702030302020204" pitchFamily="66" charset="0"/>
          </a:endParaRPr>
        </a:p>
      </dsp:txBody>
      <dsp:txXfrm>
        <a:off x="41076" y="1751647"/>
        <a:ext cx="10281048" cy="759288"/>
      </dsp:txXfrm>
    </dsp:sp>
    <dsp:sp modelId="{34B28CC7-03D8-4A63-93D6-8F3D1A49797F}">
      <dsp:nvSpPr>
        <dsp:cNvPr id="0" name=""/>
        <dsp:cNvSpPr/>
      </dsp:nvSpPr>
      <dsp:spPr>
        <a:xfrm>
          <a:off x="0" y="2565638"/>
          <a:ext cx="10363200" cy="8414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tr-TR" sz="2000" kern="1200" dirty="0" smtClean="0">
              <a:solidFill>
                <a:schemeClr val="tx1"/>
              </a:solidFill>
              <a:latin typeface="Comic Sans MS" panose="030F0702030302020204" pitchFamily="66" charset="0"/>
            </a:rPr>
            <a:t>Belediye-STK işbirliği (Canik Belediyesi-Kardeş Eli Derneği)</a:t>
          </a:r>
          <a:endParaRPr lang="tr-TR" sz="2000" kern="1200" dirty="0">
            <a:solidFill>
              <a:schemeClr val="tx1"/>
            </a:solidFill>
            <a:latin typeface="Comic Sans MS" panose="030F0702030302020204" pitchFamily="66" charset="0"/>
          </a:endParaRPr>
        </a:p>
      </dsp:txBody>
      <dsp:txXfrm>
        <a:off x="41076" y="2606714"/>
        <a:ext cx="10281048" cy="759288"/>
      </dsp:txXfrm>
    </dsp:sp>
    <dsp:sp modelId="{A8519211-F5F0-4E4B-BA85-41927F39DB37}">
      <dsp:nvSpPr>
        <dsp:cNvPr id="0" name=""/>
        <dsp:cNvSpPr/>
      </dsp:nvSpPr>
      <dsp:spPr>
        <a:xfrm>
          <a:off x="0" y="3420704"/>
          <a:ext cx="10363200" cy="8414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tr-TR" sz="2000" kern="1200" dirty="0" smtClean="0">
              <a:solidFill>
                <a:schemeClr val="tx1"/>
              </a:solidFill>
              <a:latin typeface="Comic Sans MS" panose="030F0702030302020204" pitchFamily="66" charset="0"/>
            </a:rPr>
            <a:t>Sığınmacıların ortaya çıkan sorunları sonrasında gelen talepleri karşılamaya yönelik çalışmalar (kısa vadeli politikalar)</a:t>
          </a:r>
          <a:endParaRPr lang="tr-TR" sz="2000" kern="1200" dirty="0">
            <a:solidFill>
              <a:schemeClr val="tx1"/>
            </a:solidFill>
            <a:latin typeface="Comic Sans MS" panose="030F0702030302020204" pitchFamily="66" charset="0"/>
          </a:endParaRPr>
        </a:p>
      </dsp:txBody>
      <dsp:txXfrm>
        <a:off x="41076" y="3461780"/>
        <a:ext cx="10281048" cy="75928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8F812E-6F71-4DA2-9798-E8BCF662D4D2}">
      <dsp:nvSpPr>
        <dsp:cNvPr id="0" name=""/>
        <dsp:cNvSpPr/>
      </dsp:nvSpPr>
      <dsp:spPr>
        <a:xfrm>
          <a:off x="0" y="204327"/>
          <a:ext cx="9772794"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tr-TR" sz="2000" kern="1200" dirty="0" smtClean="0">
              <a:solidFill>
                <a:schemeClr val="tx1"/>
              </a:solidFill>
              <a:latin typeface="Comic Sans MS" panose="030F0702030302020204" pitchFamily="66" charset="0"/>
            </a:rPr>
            <a:t>Merkezi yönetimle ilişkilerin planlı ve sürekli olmaması (sığınmacı çocukların eğitime katılmaları ile ilgili il milli eğitim müdürlüğü),</a:t>
          </a:r>
          <a:endParaRPr lang="tr-TR" sz="2000" kern="1200" dirty="0">
            <a:solidFill>
              <a:schemeClr val="tx1"/>
            </a:solidFill>
            <a:latin typeface="Comic Sans MS" panose="030F0702030302020204" pitchFamily="66" charset="0"/>
          </a:endParaRPr>
        </a:p>
      </dsp:txBody>
      <dsp:txXfrm>
        <a:off x="59399" y="263726"/>
        <a:ext cx="9653996" cy="1098002"/>
      </dsp:txXfrm>
    </dsp:sp>
    <dsp:sp modelId="{26A88EFD-60EE-4B2C-A765-C195AF4AF7E4}">
      <dsp:nvSpPr>
        <dsp:cNvPr id="0" name=""/>
        <dsp:cNvSpPr/>
      </dsp:nvSpPr>
      <dsp:spPr>
        <a:xfrm>
          <a:off x="0" y="1608327"/>
          <a:ext cx="9772794"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tr-TR" sz="2000" u="sng" kern="1200" dirty="0" smtClean="0">
              <a:solidFill>
                <a:schemeClr val="tx1"/>
              </a:solidFill>
              <a:latin typeface="Comic Sans MS" panose="030F0702030302020204" pitchFamily="66" charset="0"/>
            </a:rPr>
            <a:t>Belediyelerin sığınmacılara yaklaşımı (</a:t>
          </a:r>
          <a:r>
            <a:rPr lang="tr-TR" sz="2000" u="sng" kern="1200" dirty="0" err="1" smtClean="0">
              <a:solidFill>
                <a:schemeClr val="tx1"/>
              </a:solidFill>
              <a:latin typeface="Comic Sans MS" panose="030F0702030302020204" pitchFamily="66" charset="0"/>
            </a:rPr>
            <a:t>hemşehrilik</a:t>
          </a:r>
          <a:r>
            <a:rPr lang="tr-TR" sz="2000" u="sng" kern="1200" dirty="0" smtClean="0">
              <a:solidFill>
                <a:schemeClr val="tx1"/>
              </a:solidFill>
              <a:latin typeface="Comic Sans MS" panose="030F0702030302020204" pitchFamily="66" charset="0"/>
            </a:rPr>
            <a:t> veya kentlilik yerine «muhtaç, mazlum, din kardeşi temellendirmeleri</a:t>
          </a:r>
          <a:r>
            <a:rPr lang="tr-TR" sz="2000" kern="1200" dirty="0" smtClean="0">
              <a:solidFill>
                <a:schemeClr val="tx1"/>
              </a:solidFill>
              <a:latin typeface="Comic Sans MS" panose="030F0702030302020204" pitchFamily="66" charset="0"/>
            </a:rPr>
            <a:t>»),</a:t>
          </a:r>
          <a:endParaRPr lang="tr-TR" sz="2000" kern="1200" dirty="0">
            <a:solidFill>
              <a:schemeClr val="tx1"/>
            </a:solidFill>
            <a:latin typeface="Comic Sans MS" panose="030F0702030302020204" pitchFamily="66" charset="0"/>
          </a:endParaRPr>
        </a:p>
      </dsp:txBody>
      <dsp:txXfrm>
        <a:off x="59399" y="1667726"/>
        <a:ext cx="9653996" cy="1098002"/>
      </dsp:txXfrm>
    </dsp:sp>
    <dsp:sp modelId="{960EE81D-3EEB-44AA-9A27-857A83FB3587}">
      <dsp:nvSpPr>
        <dsp:cNvPr id="0" name=""/>
        <dsp:cNvSpPr/>
      </dsp:nvSpPr>
      <dsp:spPr>
        <a:xfrm>
          <a:off x="0" y="3012327"/>
          <a:ext cx="9772794"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tr-TR" sz="2000" kern="1200" dirty="0" smtClean="0">
              <a:solidFill>
                <a:schemeClr val="tx1"/>
              </a:solidFill>
              <a:latin typeface="Comic Sans MS" panose="030F0702030302020204" pitchFamily="66" charset="0"/>
            </a:rPr>
            <a:t>Belediyelerin sığınmacılara yönelik </a:t>
          </a:r>
          <a:r>
            <a:rPr lang="tr-TR" sz="2000" u="sng" kern="1200" dirty="0" smtClean="0">
              <a:solidFill>
                <a:schemeClr val="tx1"/>
              </a:solidFill>
              <a:latin typeface="Comic Sans MS" panose="030F0702030302020204" pitchFamily="66" charset="0"/>
            </a:rPr>
            <a:t>hizmet algısının kısıtlılığı </a:t>
          </a:r>
          <a:r>
            <a:rPr lang="tr-TR" sz="2000" kern="1200" dirty="0" smtClean="0">
              <a:solidFill>
                <a:schemeClr val="tx1"/>
              </a:solidFill>
              <a:latin typeface="Comic Sans MS" panose="030F0702030302020204" pitchFamily="66" charset="0"/>
            </a:rPr>
            <a:t>(İlkadım Belediyesi ekmek yardımı, eşya yardımı)</a:t>
          </a:r>
          <a:endParaRPr lang="tr-TR" sz="2000" kern="1200" dirty="0">
            <a:solidFill>
              <a:schemeClr val="tx1"/>
            </a:solidFill>
            <a:latin typeface="Comic Sans MS" panose="030F0702030302020204" pitchFamily="66" charset="0"/>
          </a:endParaRPr>
        </a:p>
      </dsp:txBody>
      <dsp:txXfrm>
        <a:off x="59399" y="3071726"/>
        <a:ext cx="9653996" cy="109800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48E86D-33E5-46E1-A599-25CCD0574BA7}" type="datetimeFigureOut">
              <a:rPr lang="tr-TR" smtClean="0"/>
              <a:t>26.10.2021</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C41E85-0206-43FE-941D-9CD7A9D32BB4}" type="slidenum">
              <a:rPr lang="tr-TR" smtClean="0"/>
              <a:t>‹#›</a:t>
            </a:fld>
            <a:endParaRPr lang="tr-TR"/>
          </a:p>
        </p:txBody>
      </p:sp>
    </p:spTree>
    <p:extLst>
      <p:ext uri="{BB962C8B-B14F-4D97-AF65-F5344CB8AC3E}">
        <p14:creationId xmlns:p14="http://schemas.microsoft.com/office/powerpoint/2010/main" val="1152733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bcn.cat/novaciutadania/pdf/mgrregularitat.pdf"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1" kern="1200" dirty="0" smtClean="0">
                <a:solidFill>
                  <a:schemeClr val="tx1"/>
                </a:solidFill>
                <a:effectLst/>
                <a:latin typeface="+mn-lt"/>
                <a:ea typeface="+mn-ea"/>
                <a:cs typeface="+mn-cs"/>
              </a:rPr>
              <a:t>ALMANYA</a:t>
            </a:r>
          </a:p>
          <a:p>
            <a:r>
              <a:rPr lang="tr-TR" sz="1200" kern="1200" dirty="0" smtClean="0">
                <a:solidFill>
                  <a:schemeClr val="tx1"/>
                </a:solidFill>
                <a:effectLst/>
                <a:latin typeface="+mn-lt"/>
                <a:ea typeface="+mn-ea"/>
                <a:cs typeface="+mn-cs"/>
              </a:rPr>
              <a:t>2015 yılında Almanya’ya sığınma başvurusu yapan kişi sayısı zirveye ulaşmıştır. Bu başvuranların %40’ı Suriye kökenli sığınmacılardan oluşmaktayken, başvuruların toplam sayısı ise 477.000’dir.</a:t>
            </a:r>
          </a:p>
          <a:p>
            <a:endParaRPr lang="tr-TR"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a:t>
            </a:r>
            <a:r>
              <a:rPr lang="tr-TR" sz="1200" i="1" kern="1200" dirty="0" err="1" smtClean="0">
                <a:solidFill>
                  <a:schemeClr val="tx1"/>
                </a:solidFill>
                <a:effectLst/>
                <a:latin typeface="+mn-lt"/>
                <a:ea typeface="+mn-ea"/>
                <a:cs typeface="+mn-cs"/>
              </a:rPr>
              <a:t>Königstein</a:t>
            </a:r>
            <a:r>
              <a:rPr lang="tr-TR" sz="1200" i="1" kern="1200" dirty="0" smtClean="0">
                <a:solidFill>
                  <a:schemeClr val="tx1"/>
                </a:solidFill>
                <a:effectLst/>
                <a:latin typeface="+mn-lt"/>
                <a:ea typeface="+mn-ea"/>
                <a:cs typeface="+mn-cs"/>
              </a:rPr>
              <a:t> Formülü</a:t>
            </a:r>
            <a:r>
              <a:rPr lang="tr-TR" sz="1200" kern="1200" dirty="0" smtClean="0">
                <a:solidFill>
                  <a:schemeClr val="tx1"/>
                </a:solidFill>
                <a:effectLst/>
                <a:latin typeface="+mn-lt"/>
                <a:ea typeface="+mn-ea"/>
                <a:cs typeface="+mn-cs"/>
              </a:rPr>
              <a:t>”  adı verilen program ile 16 Alman eyaletinin ne kadar sığınmacı alması gerektiği belirlenmektedir. Bu kotalar eyaletlerin vergi gelirlerine ve nüfusuna bağlı olarak her yıl yeniden güncellenmektedir. Almanya’da sığınmacılar eyalete göre farklılık gösterecek şekilde dağıtılmaktadır. Sığınmacıların kabul tesislerinin ardından eyaletlere dağıtılmasıyla birlikte Almanya’da yerel yönetimlerin sorumluğu başlamaktadır</a:t>
            </a:r>
          </a:p>
          <a:p>
            <a:endParaRPr lang="tr-TR"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Sığınmacılar için gerekli yer bulunamadığında belediyeler kentlerdeki bazı otelleri kiralayarak kampa benzer bir haline getirmektedir . Diğer yandan sığınmacıların yaşamlarına devam edebilmeleri için işsizlik sigortası üzerinden ödemeler yapılmaktadır. Fakat bu ödemeler belli bir süreyi kapsamakta olup bu süreç içerisinde sığınmacıların kendilerine uygun iş bulmaları istenmektedir.</a:t>
            </a:r>
          </a:p>
          <a:p>
            <a:endParaRPr lang="tr-TR"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İTALYA</a:t>
            </a:r>
          </a:p>
          <a:p>
            <a:r>
              <a:rPr lang="tr-TR" sz="1200" kern="1200" dirty="0" smtClean="0">
                <a:solidFill>
                  <a:schemeClr val="tx1"/>
                </a:solidFill>
                <a:effectLst/>
                <a:latin typeface="+mn-lt"/>
                <a:ea typeface="+mn-ea"/>
                <a:cs typeface="+mn-cs"/>
              </a:rPr>
              <a:t>İtalya, Yunanistan ile birlikte sığınma hareketlerinde öne çıkan Avrupa’nın iki ülkesinden biridir.</a:t>
            </a:r>
          </a:p>
          <a:p>
            <a:endParaRPr lang="tr-TR"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Roma Belediye Başkanı Virginia </a:t>
            </a:r>
            <a:r>
              <a:rPr lang="tr-TR" sz="1200" kern="1200" dirty="0" err="1" smtClean="0">
                <a:solidFill>
                  <a:schemeClr val="tx1"/>
                </a:solidFill>
                <a:effectLst/>
                <a:latin typeface="+mn-lt"/>
                <a:ea typeface="+mn-ea"/>
                <a:cs typeface="+mn-cs"/>
              </a:rPr>
              <a:t>Raggi</a:t>
            </a:r>
            <a:r>
              <a:rPr lang="tr-TR" sz="1200" kern="1200" dirty="0" smtClean="0">
                <a:solidFill>
                  <a:schemeClr val="tx1"/>
                </a:solidFill>
                <a:effectLst/>
                <a:latin typeface="+mn-lt"/>
                <a:ea typeface="+mn-ea"/>
                <a:cs typeface="+mn-cs"/>
              </a:rPr>
              <a:t>, İtalya hükümetinden kente daha fazla sığınmacı göndermemesini talep etmiştir </a:t>
            </a:r>
          </a:p>
          <a:p>
            <a:endParaRPr lang="tr-TR" sz="1200" kern="1200" dirty="0" smtClean="0">
              <a:solidFill>
                <a:schemeClr val="tx1"/>
              </a:solidFill>
              <a:effectLst/>
              <a:latin typeface="+mn-lt"/>
              <a:ea typeface="+mn-ea"/>
              <a:cs typeface="+mn-cs"/>
            </a:endParaRPr>
          </a:p>
          <a:p>
            <a:r>
              <a:rPr lang="tr-TR" sz="1200" kern="1200" dirty="0" err="1" smtClean="0">
                <a:solidFill>
                  <a:schemeClr val="tx1"/>
                </a:solidFill>
                <a:effectLst/>
                <a:latin typeface="+mn-lt"/>
                <a:ea typeface="+mn-ea"/>
                <a:cs typeface="+mn-cs"/>
              </a:rPr>
              <a:t>Reggio</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Calabria</a:t>
            </a:r>
            <a:r>
              <a:rPr lang="tr-TR" sz="1200" kern="1200" dirty="0" smtClean="0">
                <a:solidFill>
                  <a:schemeClr val="tx1"/>
                </a:solidFill>
                <a:effectLst/>
                <a:latin typeface="+mn-lt"/>
                <a:ea typeface="+mn-ea"/>
                <a:cs typeface="+mn-cs"/>
              </a:rPr>
              <a:t> kentine bağlı </a:t>
            </a:r>
            <a:r>
              <a:rPr lang="tr-TR" sz="1200" kern="1200" dirty="0" err="1" smtClean="0">
                <a:solidFill>
                  <a:schemeClr val="tx1"/>
                </a:solidFill>
                <a:effectLst/>
                <a:latin typeface="+mn-lt"/>
                <a:ea typeface="+mn-ea"/>
                <a:cs typeface="+mn-cs"/>
              </a:rPr>
              <a:t>Riace</a:t>
            </a:r>
            <a:r>
              <a:rPr lang="tr-TR" sz="1200" kern="1200" dirty="0" smtClean="0">
                <a:solidFill>
                  <a:schemeClr val="tx1"/>
                </a:solidFill>
                <a:effectLst/>
                <a:latin typeface="+mn-lt"/>
                <a:ea typeface="+mn-ea"/>
                <a:cs typeface="+mn-cs"/>
              </a:rPr>
              <a:t> ilçesinin Belediye Başkanı </a:t>
            </a:r>
            <a:r>
              <a:rPr lang="tr-TR" sz="1200" kern="1200" dirty="0" err="1" smtClean="0">
                <a:solidFill>
                  <a:schemeClr val="tx1"/>
                </a:solidFill>
                <a:effectLst/>
                <a:latin typeface="+mn-lt"/>
                <a:ea typeface="+mn-ea"/>
                <a:cs typeface="+mn-cs"/>
              </a:rPr>
              <a:t>Domenico</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Lucano’nun</a:t>
            </a:r>
            <a:r>
              <a:rPr lang="tr-TR" sz="1200" kern="1200" dirty="0" smtClean="0">
                <a:solidFill>
                  <a:schemeClr val="tx1"/>
                </a:solidFill>
                <a:effectLst/>
                <a:latin typeface="+mn-lt"/>
                <a:ea typeface="+mn-ea"/>
                <a:cs typeface="+mn-cs"/>
              </a:rPr>
              <a:t> tutuklanmasıdır. </a:t>
            </a:r>
            <a:r>
              <a:rPr lang="tr-TR" sz="1200" kern="1200" dirty="0" err="1" smtClean="0">
                <a:solidFill>
                  <a:schemeClr val="tx1"/>
                </a:solidFill>
                <a:effectLst/>
                <a:latin typeface="+mn-lt"/>
                <a:ea typeface="+mn-ea"/>
                <a:cs typeface="+mn-cs"/>
              </a:rPr>
              <a:t>Lucano</a:t>
            </a:r>
            <a:r>
              <a:rPr lang="tr-TR" sz="1200" kern="1200" dirty="0" smtClean="0">
                <a:solidFill>
                  <a:schemeClr val="tx1"/>
                </a:solidFill>
                <a:effectLst/>
                <a:latin typeface="+mn-lt"/>
                <a:ea typeface="+mn-ea"/>
                <a:cs typeface="+mn-cs"/>
              </a:rPr>
              <a:t> uzun yıllar boyunca yoksul bir ilçe olan </a:t>
            </a:r>
            <a:r>
              <a:rPr lang="tr-TR" sz="1200" kern="1200" dirty="0" err="1" smtClean="0">
                <a:solidFill>
                  <a:schemeClr val="tx1"/>
                </a:solidFill>
                <a:effectLst/>
                <a:latin typeface="+mn-lt"/>
                <a:ea typeface="+mn-ea"/>
                <a:cs typeface="+mn-cs"/>
              </a:rPr>
              <a:t>Riace’de</a:t>
            </a:r>
            <a:r>
              <a:rPr lang="tr-TR" sz="1200" kern="1200" dirty="0" smtClean="0">
                <a:solidFill>
                  <a:schemeClr val="tx1"/>
                </a:solidFill>
                <a:effectLst/>
                <a:latin typeface="+mn-lt"/>
                <a:ea typeface="+mn-ea"/>
                <a:cs typeface="+mn-cs"/>
              </a:rPr>
              <a:t> yaşayan sığınmacıları kabul etmesi ile öne çıkmaktaydı. Böylece </a:t>
            </a:r>
            <a:r>
              <a:rPr lang="tr-TR" sz="1200" kern="1200" dirty="0" err="1" smtClean="0">
                <a:solidFill>
                  <a:schemeClr val="tx1"/>
                </a:solidFill>
                <a:effectLst/>
                <a:latin typeface="+mn-lt"/>
                <a:ea typeface="+mn-ea"/>
                <a:cs typeface="+mn-cs"/>
              </a:rPr>
              <a:t>Lucano’nun</a:t>
            </a:r>
            <a:r>
              <a:rPr lang="tr-TR" sz="1200" kern="1200" dirty="0" smtClean="0">
                <a:solidFill>
                  <a:schemeClr val="tx1"/>
                </a:solidFill>
                <a:effectLst/>
                <a:latin typeface="+mn-lt"/>
                <a:ea typeface="+mn-ea"/>
                <a:cs typeface="+mn-cs"/>
              </a:rPr>
              <a:t> uyguladığı politikalar ile toplam nüfusun dörtte biri sığınmacılardan oluşmuştur. İtalya’da </a:t>
            </a:r>
            <a:r>
              <a:rPr lang="tr-TR" sz="1200" kern="1200" dirty="0" err="1" smtClean="0">
                <a:solidFill>
                  <a:schemeClr val="tx1"/>
                </a:solidFill>
                <a:effectLst/>
                <a:latin typeface="+mn-lt"/>
                <a:ea typeface="+mn-ea"/>
                <a:cs typeface="+mn-cs"/>
              </a:rPr>
              <a:t>Lucano’nun</a:t>
            </a:r>
            <a:r>
              <a:rPr lang="tr-TR" sz="1200" kern="1200" dirty="0" smtClean="0">
                <a:solidFill>
                  <a:schemeClr val="tx1"/>
                </a:solidFill>
                <a:effectLst/>
                <a:latin typeface="+mn-lt"/>
                <a:ea typeface="+mn-ea"/>
                <a:cs typeface="+mn-cs"/>
              </a:rPr>
              <a:t> gerekli belgelere sahip olmayan sığınmacılara oturma izni alabilmesini sağlamak için İtalyanlarla kâğıt üzerinde evlenmelerine yardımcı olmakla suçlanması </a:t>
            </a:r>
          </a:p>
          <a:p>
            <a:endParaRPr lang="tr-TR"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Merkezi yönetimin ilk adımıyla yerel yönetimler de sürece dâhil olmuştur. 1990 yılında bu kabul merkezleri, </a:t>
            </a:r>
            <a:r>
              <a:rPr lang="tr-TR" sz="1200" i="1" kern="1200" dirty="0" smtClean="0">
                <a:solidFill>
                  <a:schemeClr val="tx1"/>
                </a:solidFill>
                <a:effectLst/>
                <a:latin typeface="+mn-lt"/>
                <a:ea typeface="+mn-ea"/>
                <a:cs typeface="+mn-cs"/>
              </a:rPr>
              <a:t>“Göç Projesi”</a:t>
            </a:r>
            <a:r>
              <a:rPr lang="tr-TR" sz="1200" kern="1200" dirty="0" smtClean="0">
                <a:solidFill>
                  <a:schemeClr val="tx1"/>
                </a:solidFill>
                <a:effectLst/>
                <a:latin typeface="+mn-lt"/>
                <a:ea typeface="+mn-ea"/>
                <a:cs typeface="+mn-cs"/>
              </a:rPr>
              <a:t> yürürlüğe koyarak sığınmacıların barınma sürecinin uyumunu sağlamıştır. Bu projenin uygulanabilirliğini artırmak, eğitim ve çalışma hizmetlerine erişimin sağlanması için ise  Göç Hizmetleri kurulmuştur </a:t>
            </a:r>
          </a:p>
          <a:p>
            <a:endParaRPr lang="tr-TR"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Kamu konutlarının yetersizliği nedeniyle vilayette Bolonya Metropol Kiralama Acentesi uygulamaya konulmuştur. Bu kuruluş aracılığıyla banliyö bölgelerindeki 33 belediye ile orta gelir grubundaki göçmenlere konut sağlamaktadır. Diğer yandan Bolonya Belediyesi Barınma Politikaları Bölümü kurmuş, kamuya ait apartman dairelerinde yaşayan yabancıların entegrasyonuna yönelik pilot projeler yürütülmüştür</a:t>
            </a:r>
            <a:endParaRPr lang="tr-TR" sz="1200" b="1" kern="1200" dirty="0" smtClean="0">
              <a:solidFill>
                <a:schemeClr val="tx1"/>
              </a:solidFill>
              <a:effectLst/>
              <a:latin typeface="+mn-lt"/>
              <a:ea typeface="+mn-ea"/>
              <a:cs typeface="+mn-cs"/>
            </a:endParaRPr>
          </a:p>
          <a:p>
            <a:endParaRPr lang="tr-TR" sz="1200" b="1"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Bolonya’da 1996 yılında yabancıların barınması için kurulan bir diğer kurum ise Göçmen Hizmetleri için Özerk Enstitüsü (ISI)’ dür. Bölgede sunulan hizmetleri bir araya getiren bir kuruluş olan ISI, göçmenlerin barınma olanaklarına erişiminin sağlanmasını amaçlamaktadır. Bu kurum özel emlak piyasasında kiralık ve satılık daireleri belediye adına kiralayarak daha sonra bunları göçmenlere belediye kontrolündeki ücretlerle kiralamaktadır.</a:t>
            </a:r>
          </a:p>
          <a:p>
            <a:endParaRPr lang="tr-TR"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Bolonya Belediyesi’nin kültürlerarası uyumun sağlanması ve insan ticareti ile mücadele kapsamında da çeşitli projeleri bulunmaktadır. Bu bağlamda “</a:t>
            </a:r>
            <a:r>
              <a:rPr lang="tr-TR" sz="1200" i="1" kern="1200" dirty="0" smtClean="0">
                <a:solidFill>
                  <a:schemeClr val="tx1"/>
                </a:solidFill>
                <a:effectLst/>
                <a:latin typeface="+mn-lt"/>
                <a:ea typeface="+mn-ea"/>
                <a:cs typeface="+mn-cs"/>
              </a:rPr>
              <a:t>Entegrasyon Politikaları Konseyi”</a:t>
            </a:r>
            <a:r>
              <a:rPr lang="tr-TR" sz="1200" kern="1200" dirty="0" smtClean="0">
                <a:solidFill>
                  <a:schemeClr val="tx1"/>
                </a:solidFill>
                <a:effectLst/>
                <a:latin typeface="+mn-lt"/>
                <a:ea typeface="+mn-ea"/>
                <a:cs typeface="+mn-cs"/>
              </a:rPr>
              <a:t> kültürlerarası aracılık yardımı içeren entegrasyon tedbirleri, okur-yazarlık eğitimi, kabul hizmetleri, ayrımcılıkla mücadeleye karşı tedbirler almaktadır. İnsan ticaretiyle mücadele konusunda Bolonya Belediyesi </a:t>
            </a:r>
            <a:r>
              <a:rPr lang="tr-TR" sz="1200" i="1" kern="1200" dirty="0" smtClean="0">
                <a:solidFill>
                  <a:schemeClr val="tx1"/>
                </a:solidFill>
                <a:effectLst/>
                <a:latin typeface="+mn-lt"/>
                <a:ea typeface="+mn-ea"/>
                <a:cs typeface="+mn-cs"/>
              </a:rPr>
              <a:t>“Sokağın Ötesinde”</a:t>
            </a:r>
            <a:r>
              <a:rPr lang="tr-TR" sz="1200" kern="1200" dirty="0" smtClean="0">
                <a:solidFill>
                  <a:schemeClr val="tx1"/>
                </a:solidFill>
                <a:effectLst/>
                <a:latin typeface="+mn-lt"/>
                <a:ea typeface="+mn-ea"/>
                <a:cs typeface="+mn-cs"/>
              </a:rPr>
              <a:t> adlı bir projeyi sürdürmektedir. </a:t>
            </a:r>
          </a:p>
          <a:p>
            <a:endParaRPr lang="tr-TR" sz="1200" b="1"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İSPANYA</a:t>
            </a:r>
          </a:p>
          <a:p>
            <a:r>
              <a:rPr lang="tr-TR" sz="1200" kern="1200" dirty="0" err="1" smtClean="0">
                <a:solidFill>
                  <a:schemeClr val="tx1"/>
                </a:solidFill>
                <a:effectLst/>
                <a:latin typeface="+mn-lt"/>
                <a:ea typeface="+mn-ea"/>
                <a:cs typeface="+mn-cs"/>
              </a:rPr>
              <a:t>Sevilla</a:t>
            </a:r>
            <a:r>
              <a:rPr lang="tr-TR" sz="1200" kern="1200" dirty="0" smtClean="0">
                <a:solidFill>
                  <a:schemeClr val="tx1"/>
                </a:solidFill>
                <a:effectLst/>
                <a:latin typeface="+mn-lt"/>
                <a:ea typeface="+mn-ea"/>
                <a:cs typeface="+mn-cs"/>
              </a:rPr>
              <a:t> Belediyesi’nin göç yönetiminde kurumsal adımlarından biri, göç yönetimine ilişkin çalışmaları </a:t>
            </a:r>
            <a:r>
              <a:rPr lang="tr-TR" sz="1200" i="1" kern="1200" dirty="0" smtClean="0">
                <a:solidFill>
                  <a:schemeClr val="tx1"/>
                </a:solidFill>
                <a:effectLst/>
                <a:latin typeface="+mn-lt"/>
                <a:ea typeface="+mn-ea"/>
                <a:cs typeface="+mn-cs"/>
              </a:rPr>
              <a:t>“</a:t>
            </a:r>
            <a:r>
              <a:rPr lang="tr-TR" sz="1200" b="1" i="1" kern="1200" dirty="0" smtClean="0">
                <a:solidFill>
                  <a:schemeClr val="tx1"/>
                </a:solidFill>
                <a:effectLst/>
                <a:latin typeface="+mn-lt"/>
                <a:ea typeface="+mn-ea"/>
                <a:cs typeface="+mn-cs"/>
              </a:rPr>
              <a:t>Kurumsal İlişkiler Bölgesel Ofisi’nin”</a:t>
            </a:r>
            <a:r>
              <a:rPr lang="tr-TR" sz="1200" kern="1200" dirty="0" smtClean="0">
                <a:solidFill>
                  <a:schemeClr val="tx1"/>
                </a:solidFill>
                <a:effectLst/>
                <a:latin typeface="+mn-lt"/>
                <a:ea typeface="+mn-ea"/>
                <a:cs typeface="+mn-cs"/>
              </a:rPr>
              <a:t> yetkileri arasına dâhil etmesidir. Bu ofis aracılığı ile kentte yaşayanların hizmetlere eşit bir şekilde erişmesinin sağlanması amaçlanmaktadır. Ofisin göç yönetimi alanında yaptığı çalışmalardan biri de göçmenlerin politik katılımına yönelik kurulan </a:t>
            </a:r>
            <a:r>
              <a:rPr lang="tr-TR" sz="1200" b="1" kern="1200" dirty="0" smtClean="0">
                <a:solidFill>
                  <a:schemeClr val="tx1"/>
                </a:solidFill>
                <a:effectLst/>
                <a:latin typeface="+mn-lt"/>
                <a:ea typeface="+mn-ea"/>
                <a:cs typeface="+mn-cs"/>
              </a:rPr>
              <a:t>Belediye Konseyi</a:t>
            </a:r>
            <a:r>
              <a:rPr lang="tr-TR" sz="1200" kern="1200" dirty="0" smtClean="0">
                <a:solidFill>
                  <a:schemeClr val="tx1"/>
                </a:solidFill>
                <a:effectLst/>
                <a:latin typeface="+mn-lt"/>
                <a:ea typeface="+mn-ea"/>
                <a:cs typeface="+mn-cs"/>
              </a:rPr>
              <a:t>’dir</a:t>
            </a:r>
            <a:r>
              <a:rPr lang="tr-TR" sz="1200" b="1" kern="1200" dirty="0" smtClean="0">
                <a:solidFill>
                  <a:schemeClr val="tx1"/>
                </a:solidFill>
                <a:effectLst/>
                <a:latin typeface="+mn-lt"/>
                <a:ea typeface="+mn-ea"/>
                <a:cs typeface="+mn-cs"/>
              </a:rPr>
              <a:t>.</a:t>
            </a:r>
          </a:p>
          <a:p>
            <a:endParaRPr lang="tr-TR" sz="1200" b="1"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1997 yılında Barselona Kent Konseyi tarafından kentte gelen göçmen ve sığınmacılar, barınma, beslenme, eğitim, sağlık, iş gibi sosyal ve ekonomik hayata entegrasyonunu sağlamak amacıyla 40 üyeli Barselona Belediye Göç Meclisi kurulmuştur. Göç Meclisi,  ayrımcı uygulamaları kaldırmak, saygı, diyalog, karşılıklı hoşgörü ve toplumsal katılımla politikalar oluşturulmasından sorumludur .</a:t>
            </a:r>
          </a:p>
          <a:p>
            <a:endParaRPr lang="tr-TR"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Barselona Belediyesi, özellikle yabancıların entegrasyonunu sağlamak için diyaloğa ve işbirliğine açık bir yönetim anlayışını benimsemiştir. Bu amaç doğrultusunda  </a:t>
            </a:r>
            <a:r>
              <a:rPr lang="tr-TR" sz="1200" i="1" kern="1200" dirty="0" smtClean="0">
                <a:solidFill>
                  <a:schemeClr val="tx1"/>
                </a:solidFill>
                <a:effectLst/>
                <a:latin typeface="+mn-lt"/>
                <a:ea typeface="+mn-ea"/>
                <a:cs typeface="+mn-cs"/>
              </a:rPr>
              <a:t>“</a:t>
            </a:r>
            <a:r>
              <a:rPr lang="tr-TR" sz="1200" i="1" kern="1200" dirty="0" err="1" smtClean="0">
                <a:solidFill>
                  <a:schemeClr val="tx1"/>
                </a:solidFill>
                <a:effectLst/>
                <a:latin typeface="+mn-lt"/>
                <a:ea typeface="+mn-ea"/>
                <a:cs typeface="+mn-cs"/>
              </a:rPr>
              <a:t>Civil</a:t>
            </a:r>
            <a:r>
              <a:rPr lang="tr-TR" sz="1200" i="1" kern="1200" dirty="0" smtClean="0">
                <a:solidFill>
                  <a:schemeClr val="tx1"/>
                </a:solidFill>
                <a:effectLst/>
                <a:latin typeface="+mn-lt"/>
                <a:ea typeface="+mn-ea"/>
                <a:cs typeface="+mn-cs"/>
              </a:rPr>
              <a:t> </a:t>
            </a:r>
            <a:r>
              <a:rPr lang="tr-TR" sz="1200" i="1" kern="1200" dirty="0" err="1" smtClean="0">
                <a:solidFill>
                  <a:schemeClr val="tx1"/>
                </a:solidFill>
                <a:effectLst/>
                <a:latin typeface="+mn-lt"/>
                <a:ea typeface="+mn-ea"/>
                <a:cs typeface="+mn-cs"/>
              </a:rPr>
              <a:t>Rights</a:t>
            </a:r>
            <a:r>
              <a:rPr lang="tr-TR" sz="1200" i="1" kern="1200" dirty="0" smtClean="0">
                <a:solidFill>
                  <a:schemeClr val="tx1"/>
                </a:solidFill>
                <a:effectLst/>
                <a:latin typeface="+mn-lt"/>
                <a:ea typeface="+mn-ea"/>
                <a:cs typeface="+mn-cs"/>
              </a:rPr>
              <a:t> </a:t>
            </a:r>
            <a:r>
              <a:rPr lang="tr-TR" sz="1200" i="1" kern="1200" dirty="0" err="1" smtClean="0">
                <a:solidFill>
                  <a:schemeClr val="tx1"/>
                </a:solidFill>
                <a:effectLst/>
                <a:latin typeface="+mn-lt"/>
                <a:ea typeface="+mn-ea"/>
                <a:cs typeface="+mn-cs"/>
              </a:rPr>
              <a:t>and</a:t>
            </a:r>
            <a:r>
              <a:rPr lang="tr-TR" sz="1200" i="1" kern="1200" dirty="0" smtClean="0">
                <a:solidFill>
                  <a:schemeClr val="tx1"/>
                </a:solidFill>
                <a:effectLst/>
                <a:latin typeface="+mn-lt"/>
                <a:ea typeface="+mn-ea"/>
                <a:cs typeface="+mn-cs"/>
              </a:rPr>
              <a:t> </a:t>
            </a:r>
            <a:r>
              <a:rPr lang="tr-TR" sz="1200" i="1" kern="1200" dirty="0" err="1" smtClean="0">
                <a:solidFill>
                  <a:schemeClr val="tx1"/>
                </a:solidFill>
                <a:effectLst/>
                <a:latin typeface="+mn-lt"/>
                <a:ea typeface="+mn-ea"/>
                <a:cs typeface="+mn-cs"/>
              </a:rPr>
              <a:t>Non-Discrimination</a:t>
            </a:r>
            <a:r>
              <a:rPr lang="tr-TR" sz="1200" i="1" kern="1200" dirty="0" smtClean="0">
                <a:solidFill>
                  <a:schemeClr val="tx1"/>
                </a:solidFill>
                <a:effectLst/>
                <a:latin typeface="+mn-lt"/>
                <a:ea typeface="+mn-ea"/>
                <a:cs typeface="+mn-cs"/>
              </a:rPr>
              <a:t> </a:t>
            </a:r>
            <a:r>
              <a:rPr lang="tr-TR" sz="1200" i="1" kern="1200" dirty="0" err="1" smtClean="0">
                <a:solidFill>
                  <a:schemeClr val="tx1"/>
                </a:solidFill>
                <a:effectLst/>
                <a:latin typeface="+mn-lt"/>
                <a:ea typeface="+mn-ea"/>
                <a:cs typeface="+mn-cs"/>
              </a:rPr>
              <a:t>Agency</a:t>
            </a:r>
            <a:r>
              <a:rPr lang="tr-TR" sz="1200" i="1" kern="1200" dirty="0" smtClean="0">
                <a:solidFill>
                  <a:schemeClr val="tx1"/>
                </a:solidFill>
                <a:effectLst/>
                <a:latin typeface="+mn-lt"/>
                <a:ea typeface="+mn-ea"/>
                <a:cs typeface="+mn-cs"/>
              </a:rPr>
              <a:t>” </a:t>
            </a:r>
            <a:r>
              <a:rPr lang="tr-TR" sz="1200" kern="1200" dirty="0" smtClean="0">
                <a:solidFill>
                  <a:schemeClr val="tx1"/>
                </a:solidFill>
                <a:effectLst/>
                <a:latin typeface="+mn-lt"/>
                <a:ea typeface="+mn-ea"/>
                <a:cs typeface="+mn-cs"/>
              </a:rPr>
              <a:t>(Sivil Haklar ve </a:t>
            </a:r>
            <a:r>
              <a:rPr lang="tr-TR" sz="1200" kern="1200" dirty="0" err="1" smtClean="0">
                <a:solidFill>
                  <a:schemeClr val="tx1"/>
                </a:solidFill>
                <a:effectLst/>
                <a:latin typeface="+mn-lt"/>
                <a:ea typeface="+mn-ea"/>
                <a:cs typeface="+mn-cs"/>
              </a:rPr>
              <a:t>Non</a:t>
            </a:r>
            <a:r>
              <a:rPr lang="tr-TR" sz="1200" kern="1200" dirty="0" smtClean="0">
                <a:solidFill>
                  <a:schemeClr val="tx1"/>
                </a:solidFill>
                <a:effectLst/>
                <a:latin typeface="+mn-lt"/>
                <a:ea typeface="+mn-ea"/>
                <a:cs typeface="+mn-cs"/>
              </a:rPr>
              <a:t>-Ayrımcılık Ajansı) kurulmuştur. Bu ajans, insan hakları ve her türlü ayrımcılığa karşı mücadele eden program ve projelere hibe, sübvansiyon, yardım ve destek hizmetleri sağlamaktadır.</a:t>
            </a:r>
          </a:p>
          <a:p>
            <a:endParaRPr lang="tr-TR" sz="1200" b="1"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2017’ de Barselona </a:t>
            </a:r>
            <a:r>
              <a:rPr lang="tr-TR" sz="1200" u="none" strike="noStrike" kern="1200" dirty="0" smtClean="0">
                <a:solidFill>
                  <a:schemeClr val="tx1"/>
                </a:solidFill>
                <a:effectLst/>
                <a:latin typeface="+mn-lt"/>
                <a:ea typeface="+mn-ea"/>
                <a:cs typeface="+mn-cs"/>
                <a:hlinkClick r:id="rId3"/>
              </a:rPr>
              <a:t> kentindeki düzensiz göçmenlerin sosyal durumunu ele almak için kapsamlı bir Eylem Planı yayınlanmıştır. </a:t>
            </a:r>
            <a:r>
              <a:rPr lang="tr-TR" sz="1200" kern="1200" dirty="0" smtClean="0">
                <a:solidFill>
                  <a:schemeClr val="tx1"/>
                </a:solidFill>
                <a:effectLst/>
                <a:latin typeface="+mn-lt"/>
                <a:ea typeface="+mn-ea"/>
                <a:cs typeface="+mn-cs"/>
              </a:rPr>
              <a:t>Bu eylem planı ile belediyenin sunmuş olduğu kamu hizmetlerine evrensel erişim sağlanması amaçlanmıştır. Barselona’da sığınmacılar da dâhil olmak üzere herkese açık olan bir hizmet merkezi oluşturulmuştur. </a:t>
            </a:r>
          </a:p>
          <a:p>
            <a:endParaRPr lang="tr-TR" sz="1200" b="1"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HOLLANDA</a:t>
            </a:r>
          </a:p>
          <a:p>
            <a:r>
              <a:rPr lang="tr-TR" sz="1200" kern="1200" dirty="0" smtClean="0">
                <a:solidFill>
                  <a:schemeClr val="tx1"/>
                </a:solidFill>
                <a:effectLst/>
                <a:latin typeface="+mn-lt"/>
                <a:ea typeface="+mn-ea"/>
                <a:cs typeface="+mn-cs"/>
              </a:rPr>
              <a:t>sığınmacıları hangi belediye sınırları içerisine yerleştirecekler ise o belediyenin temsilcileriyle iletişim sağlayarak süreç yönetilmektedir. Sığınmacılar belediye sınırlarına yerleşmelerinin ardından bütün belediye hizmetlerinden diğer vatandaşlar gibi yararlanabilmektedir </a:t>
            </a:r>
          </a:p>
          <a:p>
            <a:endParaRPr lang="tr-TR"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Hollanda’ya yeni gelen bütün sığınmacılar </a:t>
            </a:r>
            <a:r>
              <a:rPr lang="tr-TR" sz="1200" i="1" kern="1200" dirty="0" smtClean="0">
                <a:solidFill>
                  <a:schemeClr val="tx1"/>
                </a:solidFill>
                <a:effectLst/>
                <a:latin typeface="+mn-lt"/>
                <a:ea typeface="+mn-ea"/>
                <a:cs typeface="+mn-cs"/>
              </a:rPr>
              <a:t>“</a:t>
            </a:r>
            <a:r>
              <a:rPr lang="tr-TR" sz="1200" i="1" kern="1200" dirty="0" err="1" smtClean="0">
                <a:solidFill>
                  <a:schemeClr val="tx1"/>
                </a:solidFill>
                <a:effectLst/>
                <a:latin typeface="+mn-lt"/>
                <a:ea typeface="+mn-ea"/>
                <a:cs typeface="+mn-cs"/>
              </a:rPr>
              <a:t>Centraal</a:t>
            </a:r>
            <a:r>
              <a:rPr lang="tr-TR" sz="1200" i="1" kern="1200" dirty="0" smtClean="0">
                <a:solidFill>
                  <a:schemeClr val="tx1"/>
                </a:solidFill>
                <a:effectLst/>
                <a:latin typeface="+mn-lt"/>
                <a:ea typeface="+mn-ea"/>
                <a:cs typeface="+mn-cs"/>
              </a:rPr>
              <a:t> </a:t>
            </a:r>
            <a:r>
              <a:rPr lang="tr-TR" sz="1200" i="1" kern="1200" dirty="0" err="1" smtClean="0">
                <a:solidFill>
                  <a:schemeClr val="tx1"/>
                </a:solidFill>
                <a:effectLst/>
                <a:latin typeface="+mn-lt"/>
                <a:ea typeface="+mn-ea"/>
                <a:cs typeface="+mn-cs"/>
              </a:rPr>
              <a:t>Orgaan</a:t>
            </a:r>
            <a:r>
              <a:rPr lang="tr-TR" sz="1200" i="1" kern="1200" dirty="0" smtClean="0">
                <a:solidFill>
                  <a:schemeClr val="tx1"/>
                </a:solidFill>
                <a:effectLst/>
                <a:latin typeface="+mn-lt"/>
                <a:ea typeface="+mn-ea"/>
                <a:cs typeface="+mn-cs"/>
              </a:rPr>
              <a:t> </a:t>
            </a:r>
            <a:r>
              <a:rPr lang="tr-TR" sz="1200" i="1" kern="1200" dirty="0" err="1" smtClean="0">
                <a:solidFill>
                  <a:schemeClr val="tx1"/>
                </a:solidFill>
                <a:effectLst/>
                <a:latin typeface="+mn-lt"/>
                <a:ea typeface="+mn-ea"/>
                <a:cs typeface="+mn-cs"/>
              </a:rPr>
              <a:t>Opvang</a:t>
            </a:r>
            <a:r>
              <a:rPr lang="tr-TR" sz="1200" i="1" kern="1200" dirty="0" smtClean="0">
                <a:solidFill>
                  <a:schemeClr val="tx1"/>
                </a:solidFill>
                <a:effectLst/>
                <a:latin typeface="+mn-lt"/>
                <a:ea typeface="+mn-ea"/>
                <a:cs typeface="+mn-cs"/>
              </a:rPr>
              <a:t> </a:t>
            </a:r>
            <a:r>
              <a:rPr lang="tr-TR" sz="1200" i="1" kern="1200" dirty="0" err="1" smtClean="0">
                <a:solidFill>
                  <a:schemeClr val="tx1"/>
                </a:solidFill>
                <a:effectLst/>
                <a:latin typeface="+mn-lt"/>
                <a:ea typeface="+mn-ea"/>
                <a:cs typeface="+mn-cs"/>
              </a:rPr>
              <a:t>Asielzoeke</a:t>
            </a:r>
            <a:r>
              <a:rPr lang="tr-TR" sz="1200" i="1" kern="1200" dirty="0" smtClean="0">
                <a:solidFill>
                  <a:schemeClr val="tx1"/>
                </a:solidFill>
                <a:effectLst/>
                <a:latin typeface="+mn-lt"/>
                <a:ea typeface="+mn-ea"/>
                <a:cs typeface="+mn-cs"/>
              </a:rPr>
              <a:t>” </a:t>
            </a:r>
            <a:r>
              <a:rPr lang="tr-TR" sz="1200" kern="1200" dirty="0" smtClean="0">
                <a:solidFill>
                  <a:schemeClr val="tx1"/>
                </a:solidFill>
                <a:effectLst/>
                <a:latin typeface="+mn-lt"/>
                <a:ea typeface="+mn-ea"/>
                <a:cs typeface="+mn-cs"/>
              </a:rPr>
              <a:t>(Hollanda Mülteci Yurtları Merkezi</a:t>
            </a:r>
            <a:r>
              <a:rPr lang="tr-TR" sz="1200" i="1" kern="1200" dirty="0" smtClean="0">
                <a:solidFill>
                  <a:schemeClr val="tx1"/>
                </a:solidFill>
                <a:effectLst/>
                <a:latin typeface="+mn-lt"/>
                <a:ea typeface="+mn-ea"/>
                <a:cs typeface="+mn-cs"/>
              </a:rPr>
              <a:t>) (COA)</a:t>
            </a:r>
            <a:r>
              <a:rPr lang="tr-TR" sz="1200" kern="1200" dirty="0" smtClean="0">
                <a:solidFill>
                  <a:schemeClr val="tx1"/>
                </a:solidFill>
                <a:effectLst/>
                <a:latin typeface="+mn-lt"/>
                <a:ea typeface="+mn-ea"/>
                <a:cs typeface="+mn-cs"/>
              </a:rPr>
              <a:t> kurumu tarafından korumaya almaktadır. Hükümet adına sığınmacıların genel koordinasyonunu yapan COA, sığınmacıların ikamet sorunlarının çözümünde önemli sorumluluklar üstlenmektedir. Bu sorumluluğu yerine getirirken kurumun en önemli paydaşlarından biri de belediyelerdir. </a:t>
            </a:r>
          </a:p>
          <a:p>
            <a:endParaRPr lang="tr-TR" sz="1200" b="1"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Hollanda’da belediyelerin sığınmacılara yönelik bazı katı uygulamaları da bulunmaktadır. Örneğin, Amsterdam Belediyesi etrafa rahatsızlık verdiği düşünülen sığınmacılar için katı kuralları olan bir merkez oluşturmuştur. Söz konusu sığınmacı merkezine saldırgan olan, eşcinsellere karşı ayrımcılık yapan veya kurallara uymayan sığınmacılar yerleştirilmesi planlanmaktadır.</a:t>
            </a:r>
          </a:p>
          <a:p>
            <a:endParaRPr lang="tr-TR" sz="1200" b="1"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İSVEÇ</a:t>
            </a:r>
          </a:p>
          <a:p>
            <a:r>
              <a:rPr lang="tr-TR" sz="1200" kern="1200" dirty="0" smtClean="0">
                <a:solidFill>
                  <a:schemeClr val="tx1"/>
                </a:solidFill>
                <a:effectLst/>
                <a:latin typeface="+mn-lt"/>
                <a:ea typeface="+mn-ea"/>
                <a:cs typeface="+mn-cs"/>
              </a:rPr>
              <a:t>Avrupa ülkeleri içerisinde liberal bir göç politikasına sahip olan, bu nedenle sığınma talepleri ile karşı karşıya kalan ülkelerden biri de İsveç’tir. İsveç’ e 2015 yılında 200 bine yakın kişi sığınma başvurusunda bulunmuştur</a:t>
            </a:r>
          </a:p>
          <a:p>
            <a:endParaRPr lang="tr-TR"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İsveç, Kamu İstihdam Hizmeti (</a:t>
            </a:r>
            <a:r>
              <a:rPr lang="tr-TR" sz="1200" kern="1200" dirty="0" err="1" smtClean="0">
                <a:solidFill>
                  <a:schemeClr val="tx1"/>
                </a:solidFill>
                <a:effectLst/>
                <a:latin typeface="+mn-lt"/>
                <a:ea typeface="+mn-ea"/>
                <a:cs typeface="+mn-cs"/>
              </a:rPr>
              <a:t>The</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Swedish</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Public</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Employment</a:t>
            </a:r>
            <a:r>
              <a:rPr lang="tr-TR" sz="1200" kern="1200" dirty="0" smtClean="0">
                <a:solidFill>
                  <a:schemeClr val="tx1"/>
                </a:solidFill>
                <a:effectLst/>
                <a:latin typeface="+mn-lt"/>
                <a:ea typeface="+mn-ea"/>
                <a:cs typeface="+mn-cs"/>
              </a:rPr>
              <a:t> Service-SPES) aracılığıyla 20-64 yaş arasındaki mültecilerin işgücü piyasasına girmelerini kolaylaştıracak eğitim programlarını düzenlemektedir</a:t>
            </a:r>
          </a:p>
          <a:p>
            <a:endParaRPr lang="tr-TR" sz="1200" b="1"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İsveç’in bugünkü bütünleşme politikasının temelini oluşturan düzenlemeler ise 1990’lı yıllarda daha da genişletilmiştir. 1990 yılında çıkarılan kanunla </a:t>
            </a:r>
            <a:r>
              <a:rPr lang="tr-TR" sz="1200" i="1" kern="1200" dirty="0" smtClean="0">
                <a:solidFill>
                  <a:schemeClr val="tx1"/>
                </a:solidFill>
                <a:effectLst/>
                <a:latin typeface="+mn-lt"/>
                <a:ea typeface="+mn-ea"/>
                <a:cs typeface="+mn-cs"/>
              </a:rPr>
              <a:t>“İsveç Bütünleşme Kurulu” </a:t>
            </a:r>
            <a:r>
              <a:rPr lang="tr-TR" sz="1200" kern="1200" dirty="0" smtClean="0">
                <a:solidFill>
                  <a:schemeClr val="tx1"/>
                </a:solidFill>
                <a:effectLst/>
                <a:latin typeface="+mn-lt"/>
                <a:ea typeface="+mn-ea"/>
                <a:cs typeface="+mn-cs"/>
              </a:rPr>
              <a:t>kurulmuştur (Bill 1997/98: 16’den </a:t>
            </a:r>
            <a:r>
              <a:rPr lang="tr-TR" sz="1200" kern="1200" dirty="0" err="1" smtClean="0">
                <a:solidFill>
                  <a:schemeClr val="tx1"/>
                </a:solidFill>
                <a:effectLst/>
                <a:latin typeface="+mn-lt"/>
                <a:ea typeface="+mn-ea"/>
                <a:cs typeface="+mn-cs"/>
              </a:rPr>
              <a:t>akt</a:t>
            </a:r>
            <a:r>
              <a:rPr lang="tr-TR" sz="1200" kern="1200" dirty="0" smtClean="0">
                <a:solidFill>
                  <a:schemeClr val="tx1"/>
                </a:solidFill>
                <a:effectLst/>
                <a:latin typeface="+mn-lt"/>
                <a:ea typeface="+mn-ea"/>
                <a:cs typeface="+mn-cs"/>
              </a:rPr>
              <a:t>. Kılıç, 2017: 94).   İsveç Göç Ajansı olarak da anılan bu kurul,  sığınmacıların toplum ile bütünleşmesini kolaylaştırmak için planlar hazırlamakta ve bu alanda belediyelere destek olmaktadır. Buna plana göre belediyeler, sığınmacıların barınmasından ve toplumla bütünleşmelerini kolaylaştıracak dil eğitimi ve diğer eğitim programlarına dâhil edilmelerinden sorumludur. </a:t>
            </a:r>
          </a:p>
          <a:p>
            <a:endParaRPr lang="tr-TR" sz="1200" b="1"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KANADA</a:t>
            </a:r>
          </a:p>
          <a:p>
            <a:r>
              <a:rPr lang="tr-TR" sz="1200" kern="1200" dirty="0" smtClean="0">
                <a:solidFill>
                  <a:schemeClr val="tx1"/>
                </a:solidFill>
                <a:effectLst/>
                <a:latin typeface="+mn-lt"/>
                <a:ea typeface="+mn-ea"/>
                <a:cs typeface="+mn-cs"/>
              </a:rPr>
              <a:t>Kanada’da </a:t>
            </a:r>
            <a:r>
              <a:rPr lang="tr-TR" sz="1200" kern="1200" dirty="0" err="1" smtClean="0">
                <a:solidFill>
                  <a:schemeClr val="tx1"/>
                </a:solidFill>
                <a:effectLst/>
                <a:latin typeface="+mn-lt"/>
                <a:ea typeface="+mn-ea"/>
                <a:cs typeface="+mn-cs"/>
              </a:rPr>
              <a:t>Ontario</a:t>
            </a:r>
            <a:r>
              <a:rPr lang="tr-TR" sz="1200" kern="1200" dirty="0" smtClean="0">
                <a:solidFill>
                  <a:schemeClr val="tx1"/>
                </a:solidFill>
                <a:effectLst/>
                <a:latin typeface="+mn-lt"/>
                <a:ea typeface="+mn-ea"/>
                <a:cs typeface="+mn-cs"/>
              </a:rPr>
              <a:t> eyaletine bağlı </a:t>
            </a:r>
            <a:r>
              <a:rPr lang="tr-TR" sz="1200" kern="1200" dirty="0" err="1" smtClean="0">
                <a:solidFill>
                  <a:schemeClr val="tx1"/>
                </a:solidFill>
                <a:effectLst/>
                <a:latin typeface="+mn-lt"/>
                <a:ea typeface="+mn-ea"/>
                <a:cs typeface="+mn-cs"/>
              </a:rPr>
              <a:t>Chatham</a:t>
            </a:r>
            <a:r>
              <a:rPr lang="tr-TR" sz="1200" kern="1200" dirty="0" smtClean="0">
                <a:solidFill>
                  <a:schemeClr val="tx1"/>
                </a:solidFill>
                <a:effectLst/>
                <a:latin typeface="+mn-lt"/>
                <a:ea typeface="+mn-ea"/>
                <a:cs typeface="+mn-cs"/>
              </a:rPr>
              <a:t>-Kent Belediyesi ise Toplum Ortaklığı Yerleşim Planı çerçevesinde konuk sever toplum olabilmek için Yeniden Yerleşim Destek Programı geliştirilmiştir. Bu programla birlikte hizmet sağlayıcı kuruluşları ile belediyeler ortak çalışarak, yeni gelecek olanların Kanada hayatına uyum sağlamalarına yardımcı olmaları planlanmaktadır </a:t>
            </a:r>
          </a:p>
          <a:p>
            <a:endParaRPr lang="tr-TR"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Danışma ve istişare kurullarının yanında Avrupa ülkelerinde yabancıların oy kullanması oldukça önemsenmektedir. Yabancı yerleşiklerin oy haklarını garanti altına almış ülkeler arasında Danimarka, Hollanda, İsveç, Finlandiya ve İrlanda yer almaktadır. Bu ülkeler uyruğuna bakmaksızın yabancıların oy kullanma haklarını garanti etmektedir. İsveç’te 1975’te Danimarka ve Finlandiya’ da 1981’de Hollanda, 1985’de İrlanda ise 1963’den itibaren yabancıların belediye seçimlerinde oy kullanmaktadır. Bu ülkelerin hepsi yabancıların uyruğuna bakılmaksızın oy hakkı tanımaktadır. Portekiz ve İspanya ise karşılıklılık ilkesine göre bu hakkı yabancılara vermektedir.</a:t>
            </a:r>
          </a:p>
          <a:p>
            <a:endParaRPr lang="tr-TR" sz="1200" b="1"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QOUDRA</a:t>
            </a:r>
          </a:p>
          <a:p>
            <a:endParaRPr lang="tr-TR" sz="1200" b="1"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AB ve Alman Hükümeti tarafından ortaklaşa yürütülen bir proje geliştirilmiştir. Bu projelerden biri de Avrupa Birliği Bölgesel Güven Fonu, </a:t>
            </a:r>
            <a:r>
              <a:rPr lang="tr-TR" sz="1200" kern="1200" dirty="0" err="1" smtClean="0">
                <a:solidFill>
                  <a:schemeClr val="tx1"/>
                </a:solidFill>
                <a:effectLst/>
                <a:latin typeface="+mn-lt"/>
                <a:ea typeface="+mn-ea"/>
                <a:cs typeface="+mn-cs"/>
              </a:rPr>
              <a:t>Madad</a:t>
            </a:r>
            <a:r>
              <a:rPr lang="tr-TR" sz="1200" kern="1200" dirty="0" smtClean="0">
                <a:solidFill>
                  <a:schemeClr val="tx1"/>
                </a:solidFill>
                <a:effectLst/>
                <a:latin typeface="+mn-lt"/>
                <a:ea typeface="+mn-ea"/>
                <a:cs typeface="+mn-cs"/>
              </a:rPr>
              <a:t> Fonu ve Alman Hükümeti tarafından finanse edilen </a:t>
            </a:r>
            <a:r>
              <a:rPr lang="tr-TR" sz="1200" i="1" kern="1200" dirty="0" smtClean="0">
                <a:solidFill>
                  <a:schemeClr val="tx1"/>
                </a:solidFill>
                <a:effectLst/>
                <a:latin typeface="+mn-lt"/>
                <a:ea typeface="+mn-ea"/>
                <a:cs typeface="+mn-cs"/>
              </a:rPr>
              <a:t>“</a:t>
            </a:r>
            <a:r>
              <a:rPr lang="tr-TR" sz="1200" i="1" kern="1200" dirty="0" err="1" smtClean="0">
                <a:solidFill>
                  <a:schemeClr val="tx1"/>
                </a:solidFill>
                <a:effectLst/>
                <a:latin typeface="+mn-lt"/>
                <a:ea typeface="+mn-ea"/>
                <a:cs typeface="+mn-cs"/>
              </a:rPr>
              <a:t>Qudra</a:t>
            </a:r>
            <a:r>
              <a:rPr lang="tr-TR" sz="1200" i="1" kern="1200" dirty="0" smtClean="0">
                <a:solidFill>
                  <a:schemeClr val="tx1"/>
                </a:solidFill>
                <a:effectLst/>
                <a:latin typeface="+mn-lt"/>
                <a:ea typeface="+mn-ea"/>
                <a:cs typeface="+mn-cs"/>
              </a:rPr>
              <a:t> - Suriye ve Irak krizlerine yanıt olarak Suriyeli mültecilerin, yerinden edilmiş kişilerin ve ev sahibi toplulukların dayanıklılıklarının güçlendirilmesi’’ </a:t>
            </a:r>
            <a:r>
              <a:rPr lang="tr-TR" sz="1200" kern="1200" dirty="0" smtClean="0">
                <a:solidFill>
                  <a:schemeClr val="tx1"/>
                </a:solidFill>
                <a:effectLst/>
                <a:latin typeface="+mn-lt"/>
                <a:ea typeface="+mn-ea"/>
                <a:cs typeface="+mn-cs"/>
              </a:rPr>
              <a:t>projesidir </a:t>
            </a:r>
          </a:p>
          <a:p>
            <a:endParaRPr lang="tr-TR" sz="1200" b="1" kern="1200" dirty="0" smtClean="0">
              <a:solidFill>
                <a:schemeClr val="tx1"/>
              </a:solidFill>
              <a:effectLst/>
              <a:latin typeface="+mn-lt"/>
              <a:ea typeface="+mn-ea"/>
              <a:cs typeface="+mn-cs"/>
            </a:endParaRPr>
          </a:p>
          <a:p>
            <a:r>
              <a:rPr lang="tr-TR" sz="1200" kern="1200" dirty="0" err="1" smtClean="0">
                <a:solidFill>
                  <a:schemeClr val="tx1"/>
                </a:solidFill>
                <a:effectLst/>
                <a:latin typeface="+mn-lt"/>
                <a:ea typeface="+mn-ea"/>
                <a:cs typeface="+mn-cs"/>
              </a:rPr>
              <a:t>Qudra</a:t>
            </a:r>
            <a:r>
              <a:rPr lang="tr-TR" sz="1200" kern="1200" dirty="0" smtClean="0">
                <a:solidFill>
                  <a:schemeClr val="tx1"/>
                </a:solidFill>
                <a:effectLst/>
                <a:latin typeface="+mn-lt"/>
                <a:ea typeface="+mn-ea"/>
                <a:cs typeface="+mn-cs"/>
              </a:rPr>
              <a:t> Ürdün'de </a:t>
            </a:r>
            <a:r>
              <a:rPr lang="tr-TR" sz="1200" kern="1200" dirty="0" err="1" smtClean="0">
                <a:solidFill>
                  <a:schemeClr val="tx1"/>
                </a:solidFill>
                <a:effectLst/>
                <a:latin typeface="+mn-lt"/>
                <a:ea typeface="+mn-ea"/>
                <a:cs typeface="+mn-cs"/>
              </a:rPr>
              <a:t>Mafraq</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Sarhan</a:t>
            </a:r>
            <a:r>
              <a:rPr lang="tr-TR" sz="1200" kern="1200" dirty="0" smtClean="0">
                <a:solidFill>
                  <a:schemeClr val="tx1"/>
                </a:solidFill>
                <a:effectLst/>
                <a:latin typeface="+mn-lt"/>
                <a:ea typeface="+mn-ea"/>
                <a:cs typeface="+mn-cs"/>
              </a:rPr>
              <a:t> ve </a:t>
            </a:r>
            <a:r>
              <a:rPr lang="tr-TR" sz="1200" kern="1200" dirty="0" err="1" smtClean="0">
                <a:solidFill>
                  <a:schemeClr val="tx1"/>
                </a:solidFill>
                <a:effectLst/>
                <a:latin typeface="+mn-lt"/>
                <a:ea typeface="+mn-ea"/>
                <a:cs typeface="+mn-cs"/>
              </a:rPr>
              <a:t>Ramtha</a:t>
            </a:r>
            <a:r>
              <a:rPr lang="tr-TR" sz="1200" kern="1200" dirty="0" smtClean="0">
                <a:solidFill>
                  <a:schemeClr val="tx1"/>
                </a:solidFill>
                <a:effectLst/>
                <a:latin typeface="+mn-lt"/>
                <a:ea typeface="+mn-ea"/>
                <a:cs typeface="+mn-cs"/>
              </a:rPr>
              <a:t> belediyelerinin finansal sürdürülebilirliklerini desteklemeyi hedeflemektedir. Bu destekle birlikte bu üç belediyenin, donanımlı hale gelmesi ve ev sahibi kuruluşlar ile birlikte sığınmacılara kalite kamu hizmetleri sunabilecekler yapılar haline getirilmesi amaçlanmaktadır</a:t>
            </a:r>
            <a:endParaRPr lang="tr-TR" sz="1200" b="1" kern="1200" dirty="0" smtClean="0">
              <a:solidFill>
                <a:schemeClr val="tx1"/>
              </a:solidFill>
              <a:effectLst/>
              <a:latin typeface="+mn-lt"/>
              <a:ea typeface="+mn-ea"/>
              <a:cs typeface="+mn-cs"/>
            </a:endParaRPr>
          </a:p>
          <a:p>
            <a:endParaRPr lang="tr-TR" sz="1200" b="1" kern="1200" dirty="0" smtClean="0">
              <a:solidFill>
                <a:schemeClr val="tx1"/>
              </a:solidFill>
              <a:effectLst/>
              <a:latin typeface="+mn-lt"/>
              <a:ea typeface="+mn-ea"/>
              <a:cs typeface="+mn-cs"/>
            </a:endParaRPr>
          </a:p>
          <a:p>
            <a:endParaRPr lang="tr-TR" sz="1200" b="1" kern="1200" dirty="0" smtClean="0">
              <a:solidFill>
                <a:schemeClr val="tx1"/>
              </a:solidFill>
              <a:effectLst/>
              <a:latin typeface="+mn-lt"/>
              <a:ea typeface="+mn-ea"/>
              <a:cs typeface="+mn-cs"/>
            </a:endParaRPr>
          </a:p>
          <a:p>
            <a:endParaRPr lang="tr-TR" sz="1200" b="1" kern="1200" dirty="0" smtClean="0">
              <a:solidFill>
                <a:schemeClr val="tx1"/>
              </a:solidFill>
              <a:effectLst/>
              <a:latin typeface="+mn-lt"/>
              <a:ea typeface="+mn-ea"/>
              <a:cs typeface="+mn-cs"/>
            </a:endParaRPr>
          </a:p>
          <a:p>
            <a:endParaRPr lang="tr-TR" sz="1200" b="1" kern="1200" dirty="0" smtClean="0">
              <a:solidFill>
                <a:schemeClr val="tx1"/>
              </a:solidFill>
              <a:effectLst/>
              <a:latin typeface="+mn-lt"/>
              <a:ea typeface="+mn-ea"/>
              <a:cs typeface="+mn-cs"/>
            </a:endParaRPr>
          </a:p>
          <a:p>
            <a:endParaRPr lang="tr-TR" sz="1200" b="1" kern="1200" dirty="0" smtClean="0">
              <a:solidFill>
                <a:schemeClr val="tx1"/>
              </a:solidFill>
              <a:effectLst/>
              <a:latin typeface="+mn-lt"/>
              <a:ea typeface="+mn-ea"/>
              <a:cs typeface="+mn-cs"/>
            </a:endParaRPr>
          </a:p>
          <a:p>
            <a:endParaRPr lang="tr-TR" dirty="0"/>
          </a:p>
        </p:txBody>
      </p:sp>
      <p:sp>
        <p:nvSpPr>
          <p:cNvPr id="4" name="Slayt Numarası Yer Tutucusu 3"/>
          <p:cNvSpPr>
            <a:spLocks noGrp="1"/>
          </p:cNvSpPr>
          <p:nvPr>
            <p:ph type="sldNum" sz="quarter" idx="10"/>
          </p:nvPr>
        </p:nvSpPr>
        <p:spPr/>
        <p:txBody>
          <a:bodyPr/>
          <a:lstStyle/>
          <a:p>
            <a:fld id="{6AA3C99C-E27C-411F-8118-88510EB918DF}" type="slidenum">
              <a:rPr lang="tr-TR" smtClean="0"/>
              <a:t>4</a:t>
            </a:fld>
            <a:endParaRPr lang="tr-TR"/>
          </a:p>
        </p:txBody>
      </p:sp>
    </p:spTree>
    <p:extLst>
      <p:ext uri="{BB962C8B-B14F-4D97-AF65-F5344CB8AC3E}">
        <p14:creationId xmlns:p14="http://schemas.microsoft.com/office/powerpoint/2010/main" val="545112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6AA3C99C-E27C-411F-8118-88510EB918DF}" type="slidenum">
              <a:rPr lang="tr-TR" smtClean="0"/>
              <a:t>5</a:t>
            </a:fld>
            <a:endParaRPr lang="tr-TR"/>
          </a:p>
        </p:txBody>
      </p:sp>
    </p:spTree>
    <p:extLst>
      <p:ext uri="{BB962C8B-B14F-4D97-AF65-F5344CB8AC3E}">
        <p14:creationId xmlns:p14="http://schemas.microsoft.com/office/powerpoint/2010/main" val="3849088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AA3C99C-E27C-411F-8118-88510EB918DF}" type="slidenum">
              <a:rPr lang="tr-TR" smtClean="0"/>
              <a:t>9</a:t>
            </a:fld>
            <a:endParaRPr lang="tr-TR"/>
          </a:p>
        </p:txBody>
      </p:sp>
    </p:spTree>
    <p:extLst>
      <p:ext uri="{BB962C8B-B14F-4D97-AF65-F5344CB8AC3E}">
        <p14:creationId xmlns:p14="http://schemas.microsoft.com/office/powerpoint/2010/main" val="795054571"/>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711C54F1-CD1B-4C4B-90B6-3BB1F048C51F}" type="datetime1">
              <a:rPr lang="tr-TR" smtClean="0"/>
              <a:t>26.10.2021</a:t>
            </a:fld>
            <a:endParaRPr lang="tr-TR"/>
          </a:p>
        </p:txBody>
      </p:sp>
      <p:sp>
        <p:nvSpPr>
          <p:cNvPr id="5" name="Footer Placeholder 4"/>
          <p:cNvSpPr>
            <a:spLocks noGrp="1"/>
          </p:cNvSpPr>
          <p:nvPr>
            <p:ph type="ftr" sz="quarter" idx="11"/>
          </p:nvPr>
        </p:nvSpPr>
        <p:spPr/>
        <p:txBody>
          <a:bodyPr/>
          <a:lstStyle/>
          <a:p>
            <a:r>
              <a:rPr lang="es-ES" smtClean="0"/>
              <a:t>6. Ulusal Yerel Yönetimler Sempozyumu</a:t>
            </a:r>
            <a:endParaRPr lang="tr-T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7D95F29A-3D87-4929-9892-BDAB266F6470}" type="slidenum">
              <a:rPr lang="tr-TR" smtClean="0"/>
              <a:t>‹#›</a:t>
            </a:fld>
            <a:endParaRPr lang="tr-TR"/>
          </a:p>
        </p:txBody>
      </p:sp>
    </p:spTree>
    <p:extLst>
      <p:ext uri="{BB962C8B-B14F-4D97-AF65-F5344CB8AC3E}">
        <p14:creationId xmlns:p14="http://schemas.microsoft.com/office/powerpoint/2010/main" val="295689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9379D01-6A5B-44B5-AEBF-2F6BC59DECCE}" type="datetime1">
              <a:rPr lang="tr-TR" smtClean="0"/>
              <a:t>26.10.2021</a:t>
            </a:fld>
            <a:endParaRPr lang="tr-TR"/>
          </a:p>
        </p:txBody>
      </p:sp>
      <p:sp>
        <p:nvSpPr>
          <p:cNvPr id="5" name="Footer Placeholder 4"/>
          <p:cNvSpPr>
            <a:spLocks noGrp="1"/>
          </p:cNvSpPr>
          <p:nvPr>
            <p:ph type="ftr" sz="quarter" idx="11"/>
          </p:nvPr>
        </p:nvSpPr>
        <p:spPr/>
        <p:txBody>
          <a:bodyPr/>
          <a:lstStyle/>
          <a:p>
            <a:r>
              <a:rPr lang="es-ES" smtClean="0"/>
              <a:t>6. Ulusal Yerel Yönetimler Sempozyumu</a:t>
            </a:r>
            <a:endParaRPr lang="tr-TR"/>
          </a:p>
        </p:txBody>
      </p:sp>
      <p:sp>
        <p:nvSpPr>
          <p:cNvPr id="6" name="Slide Number Placeholder 5"/>
          <p:cNvSpPr>
            <a:spLocks noGrp="1"/>
          </p:cNvSpPr>
          <p:nvPr>
            <p:ph type="sldNum" sz="quarter" idx="12"/>
          </p:nvPr>
        </p:nvSpPr>
        <p:spPr/>
        <p:txBody>
          <a:bodyPr/>
          <a:lstStyle/>
          <a:p>
            <a:fld id="{7D95F29A-3D87-4929-9892-BDAB266F6470}" type="slidenum">
              <a:rPr lang="tr-TR" smtClean="0"/>
              <a:t>‹#›</a:t>
            </a:fld>
            <a:endParaRPr lang="tr-TR"/>
          </a:p>
        </p:txBody>
      </p:sp>
    </p:spTree>
    <p:extLst>
      <p:ext uri="{BB962C8B-B14F-4D97-AF65-F5344CB8AC3E}">
        <p14:creationId xmlns:p14="http://schemas.microsoft.com/office/powerpoint/2010/main" val="1230935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3EC5DE2-53F4-4367-B03B-AFD25B64226D}" type="datetime1">
              <a:rPr lang="tr-TR" smtClean="0"/>
              <a:t>26.10.2021</a:t>
            </a:fld>
            <a:endParaRPr lang="tr-TR"/>
          </a:p>
        </p:txBody>
      </p:sp>
      <p:sp>
        <p:nvSpPr>
          <p:cNvPr id="5" name="Footer Placeholder 4"/>
          <p:cNvSpPr>
            <a:spLocks noGrp="1"/>
          </p:cNvSpPr>
          <p:nvPr>
            <p:ph type="ftr" sz="quarter" idx="11"/>
          </p:nvPr>
        </p:nvSpPr>
        <p:spPr/>
        <p:txBody>
          <a:bodyPr/>
          <a:lstStyle/>
          <a:p>
            <a:r>
              <a:rPr lang="es-ES" smtClean="0"/>
              <a:t>6. Ulusal Yerel Yönetimler Sempozyumu</a:t>
            </a:r>
            <a:endParaRPr lang="tr-TR"/>
          </a:p>
        </p:txBody>
      </p:sp>
      <p:sp>
        <p:nvSpPr>
          <p:cNvPr id="6" name="Slide Number Placeholder 5"/>
          <p:cNvSpPr>
            <a:spLocks noGrp="1"/>
          </p:cNvSpPr>
          <p:nvPr>
            <p:ph type="sldNum" sz="quarter" idx="12"/>
          </p:nvPr>
        </p:nvSpPr>
        <p:spPr/>
        <p:txBody>
          <a:bodyPr/>
          <a:lstStyle/>
          <a:p>
            <a:fld id="{7D95F29A-3D87-4929-9892-BDAB266F6470}" type="slidenum">
              <a:rPr lang="tr-TR" smtClean="0"/>
              <a:t>‹#›</a:t>
            </a:fld>
            <a:endParaRPr lang="tr-TR"/>
          </a:p>
        </p:txBody>
      </p:sp>
    </p:spTree>
    <p:extLst>
      <p:ext uri="{BB962C8B-B14F-4D97-AF65-F5344CB8AC3E}">
        <p14:creationId xmlns:p14="http://schemas.microsoft.com/office/powerpoint/2010/main" val="576850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DB5F022-F1D8-4FBE-8A47-4E95AD9C2270}" type="datetime1">
              <a:rPr lang="tr-TR" smtClean="0"/>
              <a:t>26.10.2021</a:t>
            </a:fld>
            <a:endParaRPr lang="tr-TR"/>
          </a:p>
        </p:txBody>
      </p:sp>
      <p:sp>
        <p:nvSpPr>
          <p:cNvPr id="5" name="Footer Placeholder 4"/>
          <p:cNvSpPr>
            <a:spLocks noGrp="1"/>
          </p:cNvSpPr>
          <p:nvPr>
            <p:ph type="ftr" sz="quarter" idx="11"/>
          </p:nvPr>
        </p:nvSpPr>
        <p:spPr/>
        <p:txBody>
          <a:bodyPr/>
          <a:lstStyle/>
          <a:p>
            <a:r>
              <a:rPr lang="es-ES" smtClean="0"/>
              <a:t>6. Ulusal Yerel Yönetimler Sempozyumu</a:t>
            </a:r>
            <a:endParaRPr lang="tr-TR"/>
          </a:p>
        </p:txBody>
      </p:sp>
      <p:sp>
        <p:nvSpPr>
          <p:cNvPr id="6" name="Slide Number Placeholder 5"/>
          <p:cNvSpPr>
            <a:spLocks noGrp="1"/>
          </p:cNvSpPr>
          <p:nvPr>
            <p:ph type="sldNum" sz="quarter" idx="12"/>
          </p:nvPr>
        </p:nvSpPr>
        <p:spPr/>
        <p:txBody>
          <a:bodyPr/>
          <a:lstStyle/>
          <a:p>
            <a:fld id="{7D95F29A-3D87-4929-9892-BDAB266F6470}" type="slidenum">
              <a:rPr lang="tr-TR" smtClean="0"/>
              <a:t>‹#›</a:t>
            </a:fld>
            <a:endParaRPr lang="tr-TR"/>
          </a:p>
        </p:txBody>
      </p:sp>
    </p:spTree>
    <p:extLst>
      <p:ext uri="{BB962C8B-B14F-4D97-AF65-F5344CB8AC3E}">
        <p14:creationId xmlns:p14="http://schemas.microsoft.com/office/powerpoint/2010/main" val="2505622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8593667" y="6272784"/>
            <a:ext cx="2644309" cy="365125"/>
          </a:xfrm>
        </p:spPr>
        <p:txBody>
          <a:bodyPr/>
          <a:lstStyle/>
          <a:p>
            <a:fld id="{7E199E3B-5918-4B02-AC90-50CF5E343D23}" type="datetime1">
              <a:rPr lang="tr-TR" smtClean="0"/>
              <a:t>26.10.2021</a:t>
            </a:fld>
            <a:endParaRPr lang="tr-TR"/>
          </a:p>
        </p:txBody>
      </p:sp>
      <p:sp>
        <p:nvSpPr>
          <p:cNvPr id="5" name="Footer Placeholder 4"/>
          <p:cNvSpPr>
            <a:spLocks noGrp="1"/>
          </p:cNvSpPr>
          <p:nvPr>
            <p:ph type="ftr" sz="quarter" idx="11"/>
          </p:nvPr>
        </p:nvSpPr>
        <p:spPr>
          <a:xfrm>
            <a:off x="2182708" y="6272784"/>
            <a:ext cx="6327648" cy="365125"/>
          </a:xfrm>
        </p:spPr>
        <p:txBody>
          <a:bodyPr/>
          <a:lstStyle/>
          <a:p>
            <a:r>
              <a:rPr lang="es-ES" smtClean="0"/>
              <a:t>6. Ulusal Yerel Yönetimler Sempozyumu</a:t>
            </a:r>
            <a:endParaRPr lang="tr-T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7D95F29A-3D87-4929-9892-BDAB266F6470}" type="slidenum">
              <a:rPr lang="tr-TR" smtClean="0"/>
              <a:t>‹#›</a:t>
            </a:fld>
            <a:endParaRPr lang="tr-TR"/>
          </a:p>
        </p:txBody>
      </p:sp>
    </p:spTree>
    <p:extLst>
      <p:ext uri="{BB962C8B-B14F-4D97-AF65-F5344CB8AC3E}">
        <p14:creationId xmlns:p14="http://schemas.microsoft.com/office/powerpoint/2010/main" val="189922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EBE1F6E-DECB-4C8F-ACCA-0FB8FB9F89EA}" type="datetime1">
              <a:rPr lang="tr-TR" smtClean="0"/>
              <a:t>26.10.2021</a:t>
            </a:fld>
            <a:endParaRPr lang="tr-TR"/>
          </a:p>
        </p:txBody>
      </p:sp>
      <p:sp>
        <p:nvSpPr>
          <p:cNvPr id="6" name="Footer Placeholder 5"/>
          <p:cNvSpPr>
            <a:spLocks noGrp="1"/>
          </p:cNvSpPr>
          <p:nvPr>
            <p:ph type="ftr" sz="quarter" idx="11"/>
          </p:nvPr>
        </p:nvSpPr>
        <p:spPr/>
        <p:txBody>
          <a:bodyPr/>
          <a:lstStyle/>
          <a:p>
            <a:r>
              <a:rPr lang="es-ES" smtClean="0"/>
              <a:t>6. Ulusal Yerel Yönetimler Sempozyumu</a:t>
            </a:r>
            <a:endParaRPr lang="tr-TR"/>
          </a:p>
        </p:txBody>
      </p:sp>
      <p:sp>
        <p:nvSpPr>
          <p:cNvPr id="7" name="Slide Number Placeholder 6"/>
          <p:cNvSpPr>
            <a:spLocks noGrp="1"/>
          </p:cNvSpPr>
          <p:nvPr>
            <p:ph type="sldNum" sz="quarter" idx="12"/>
          </p:nvPr>
        </p:nvSpPr>
        <p:spPr/>
        <p:txBody>
          <a:bodyPr/>
          <a:lstStyle/>
          <a:p>
            <a:fld id="{7D95F29A-3D87-4929-9892-BDAB266F6470}" type="slidenum">
              <a:rPr lang="tr-TR" smtClean="0"/>
              <a:t>‹#›</a:t>
            </a:fld>
            <a:endParaRPr lang="tr-TR"/>
          </a:p>
        </p:txBody>
      </p:sp>
    </p:spTree>
    <p:extLst>
      <p:ext uri="{BB962C8B-B14F-4D97-AF65-F5344CB8AC3E}">
        <p14:creationId xmlns:p14="http://schemas.microsoft.com/office/powerpoint/2010/main" val="1472781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452BE79-F347-4430-9BEA-D23B39505DE9}" type="datetime1">
              <a:rPr lang="tr-TR" smtClean="0"/>
              <a:t>26.10.2021</a:t>
            </a:fld>
            <a:endParaRPr lang="tr-TR"/>
          </a:p>
        </p:txBody>
      </p:sp>
      <p:sp>
        <p:nvSpPr>
          <p:cNvPr id="8" name="Footer Placeholder 7"/>
          <p:cNvSpPr>
            <a:spLocks noGrp="1"/>
          </p:cNvSpPr>
          <p:nvPr>
            <p:ph type="ftr" sz="quarter" idx="11"/>
          </p:nvPr>
        </p:nvSpPr>
        <p:spPr/>
        <p:txBody>
          <a:bodyPr/>
          <a:lstStyle/>
          <a:p>
            <a:r>
              <a:rPr lang="es-ES" smtClean="0"/>
              <a:t>6. Ulusal Yerel Yönetimler Sempozyumu</a:t>
            </a:r>
            <a:endParaRPr lang="tr-TR"/>
          </a:p>
        </p:txBody>
      </p:sp>
      <p:sp>
        <p:nvSpPr>
          <p:cNvPr id="9" name="Slide Number Placeholder 8"/>
          <p:cNvSpPr>
            <a:spLocks noGrp="1"/>
          </p:cNvSpPr>
          <p:nvPr>
            <p:ph type="sldNum" sz="quarter" idx="12"/>
          </p:nvPr>
        </p:nvSpPr>
        <p:spPr/>
        <p:txBody>
          <a:bodyPr/>
          <a:lstStyle/>
          <a:p>
            <a:fld id="{7D95F29A-3D87-4929-9892-BDAB266F6470}" type="slidenum">
              <a:rPr lang="tr-TR" smtClean="0"/>
              <a:t>‹#›</a:t>
            </a:fld>
            <a:endParaRPr lang="tr-TR"/>
          </a:p>
        </p:txBody>
      </p:sp>
    </p:spTree>
    <p:extLst>
      <p:ext uri="{BB962C8B-B14F-4D97-AF65-F5344CB8AC3E}">
        <p14:creationId xmlns:p14="http://schemas.microsoft.com/office/powerpoint/2010/main" val="2034961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100A834-402F-4865-B8A4-BF20CAE527EA}" type="datetime1">
              <a:rPr lang="tr-TR" smtClean="0"/>
              <a:t>26.10.2021</a:t>
            </a:fld>
            <a:endParaRPr lang="tr-TR"/>
          </a:p>
        </p:txBody>
      </p:sp>
      <p:sp>
        <p:nvSpPr>
          <p:cNvPr id="4" name="Footer Placeholder 3"/>
          <p:cNvSpPr>
            <a:spLocks noGrp="1"/>
          </p:cNvSpPr>
          <p:nvPr>
            <p:ph type="ftr" sz="quarter" idx="11"/>
          </p:nvPr>
        </p:nvSpPr>
        <p:spPr/>
        <p:txBody>
          <a:bodyPr/>
          <a:lstStyle/>
          <a:p>
            <a:r>
              <a:rPr lang="es-ES" smtClean="0"/>
              <a:t>6. Ulusal Yerel Yönetimler Sempozyumu</a:t>
            </a:r>
            <a:endParaRPr lang="tr-TR"/>
          </a:p>
        </p:txBody>
      </p:sp>
      <p:sp>
        <p:nvSpPr>
          <p:cNvPr id="5" name="Slide Number Placeholder 4"/>
          <p:cNvSpPr>
            <a:spLocks noGrp="1"/>
          </p:cNvSpPr>
          <p:nvPr>
            <p:ph type="sldNum" sz="quarter" idx="12"/>
          </p:nvPr>
        </p:nvSpPr>
        <p:spPr/>
        <p:txBody>
          <a:bodyPr/>
          <a:lstStyle/>
          <a:p>
            <a:fld id="{7D95F29A-3D87-4929-9892-BDAB266F6470}" type="slidenum">
              <a:rPr lang="tr-TR" smtClean="0"/>
              <a:t>‹#›</a:t>
            </a:fld>
            <a:endParaRPr lang="tr-TR"/>
          </a:p>
        </p:txBody>
      </p:sp>
    </p:spTree>
    <p:extLst>
      <p:ext uri="{BB962C8B-B14F-4D97-AF65-F5344CB8AC3E}">
        <p14:creationId xmlns:p14="http://schemas.microsoft.com/office/powerpoint/2010/main" val="2702655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BEE830-DF76-4867-9288-47F143609C03}" type="datetime1">
              <a:rPr lang="tr-TR" smtClean="0"/>
              <a:t>26.10.2021</a:t>
            </a:fld>
            <a:endParaRPr lang="tr-TR"/>
          </a:p>
        </p:txBody>
      </p:sp>
      <p:sp>
        <p:nvSpPr>
          <p:cNvPr id="3" name="Footer Placeholder 2"/>
          <p:cNvSpPr>
            <a:spLocks noGrp="1"/>
          </p:cNvSpPr>
          <p:nvPr>
            <p:ph type="ftr" sz="quarter" idx="11"/>
          </p:nvPr>
        </p:nvSpPr>
        <p:spPr/>
        <p:txBody>
          <a:bodyPr/>
          <a:lstStyle/>
          <a:p>
            <a:r>
              <a:rPr lang="es-ES" smtClean="0"/>
              <a:t>6. Ulusal Yerel Yönetimler Sempozyumu</a:t>
            </a:r>
            <a:endParaRPr lang="tr-TR"/>
          </a:p>
        </p:txBody>
      </p:sp>
      <p:sp>
        <p:nvSpPr>
          <p:cNvPr id="4" name="Slide Number Placeholder 3"/>
          <p:cNvSpPr>
            <a:spLocks noGrp="1"/>
          </p:cNvSpPr>
          <p:nvPr>
            <p:ph type="sldNum" sz="quarter" idx="12"/>
          </p:nvPr>
        </p:nvSpPr>
        <p:spPr/>
        <p:txBody>
          <a:bodyPr/>
          <a:lstStyle/>
          <a:p>
            <a:fld id="{7D95F29A-3D87-4929-9892-BDAB266F6470}" type="slidenum">
              <a:rPr lang="tr-TR" smtClean="0"/>
              <a:t>‹#›</a:t>
            </a:fld>
            <a:endParaRPr lang="tr-TR"/>
          </a:p>
        </p:txBody>
      </p:sp>
    </p:spTree>
    <p:extLst>
      <p:ext uri="{BB962C8B-B14F-4D97-AF65-F5344CB8AC3E}">
        <p14:creationId xmlns:p14="http://schemas.microsoft.com/office/powerpoint/2010/main" val="1519204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16B32C1-863E-4591-8BD9-70EBD67380C9}" type="datetime1">
              <a:rPr lang="tr-TR" smtClean="0"/>
              <a:t>26.10.2021</a:t>
            </a:fld>
            <a:endParaRPr lang="tr-TR"/>
          </a:p>
        </p:txBody>
      </p:sp>
      <p:sp>
        <p:nvSpPr>
          <p:cNvPr id="6" name="Footer Placeholder 5"/>
          <p:cNvSpPr>
            <a:spLocks noGrp="1"/>
          </p:cNvSpPr>
          <p:nvPr>
            <p:ph type="ftr" sz="quarter" idx="11"/>
          </p:nvPr>
        </p:nvSpPr>
        <p:spPr/>
        <p:txBody>
          <a:bodyPr/>
          <a:lstStyle/>
          <a:p>
            <a:r>
              <a:rPr lang="es-ES" smtClean="0"/>
              <a:t>6. Ulusal Yerel Yönetimler Sempozyumu</a:t>
            </a:r>
            <a:endParaRPr lang="tr-T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7D95F29A-3D87-4929-9892-BDAB266F6470}" type="slidenum">
              <a:rPr lang="tr-TR" smtClean="0"/>
              <a:t>‹#›</a:t>
            </a:fld>
            <a:endParaRPr lang="tr-TR"/>
          </a:p>
        </p:txBody>
      </p:sp>
    </p:spTree>
    <p:extLst>
      <p:ext uri="{BB962C8B-B14F-4D97-AF65-F5344CB8AC3E}">
        <p14:creationId xmlns:p14="http://schemas.microsoft.com/office/powerpoint/2010/main" val="2849214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52918B0-FC87-4D6C-92AA-FB32284C5860}" type="datetime1">
              <a:rPr lang="tr-TR" smtClean="0"/>
              <a:t>26.10.2021</a:t>
            </a:fld>
            <a:endParaRPr lang="tr-T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7D95F29A-3D87-4929-9892-BDAB266F6470}" type="slidenum">
              <a:rPr lang="tr-TR" smtClean="0"/>
              <a:t>‹#›</a:t>
            </a:fld>
            <a:endParaRPr lang="tr-TR"/>
          </a:p>
        </p:txBody>
      </p:sp>
    </p:spTree>
    <p:extLst>
      <p:ext uri="{BB962C8B-B14F-4D97-AF65-F5344CB8AC3E}">
        <p14:creationId xmlns:p14="http://schemas.microsoft.com/office/powerpoint/2010/main" val="4202491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AD8C244B-E004-4E2C-99F2-77C3DC03E714}" type="datetime1">
              <a:rPr lang="tr-TR" smtClean="0"/>
              <a:t>26.10.2021</a:t>
            </a:fld>
            <a:endParaRPr lang="tr-T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r>
              <a:rPr lang="es-ES" smtClean="0"/>
              <a:t>6. Ulusal Yerel Yönetimler Sempozyumu</a:t>
            </a:r>
            <a:endParaRPr lang="tr-T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7D95F29A-3D87-4929-9892-BDAB266F6470}" type="slidenum">
              <a:rPr lang="tr-TR" smtClean="0"/>
              <a:t>‹#›</a:t>
            </a:fld>
            <a:endParaRPr lang="tr-TR"/>
          </a:p>
        </p:txBody>
      </p:sp>
    </p:spTree>
    <p:extLst>
      <p:ext uri="{BB962C8B-B14F-4D97-AF65-F5344CB8AC3E}">
        <p14:creationId xmlns:p14="http://schemas.microsoft.com/office/powerpoint/2010/main" val="277652644"/>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hf sldNum="0" hd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pPr algn="ctr"/>
            <a:r>
              <a:rPr lang="tr-TR" sz="4400" b="1" dirty="0" smtClean="0">
                <a:latin typeface="Calibri" panose="020F0502020204030204" pitchFamily="34" charset="0"/>
                <a:cs typeface="Calibri" panose="020F0502020204030204" pitchFamily="34" charset="0"/>
              </a:rPr>
              <a:t>6. ULUSAL YEREL YÖNETİMLER SEMPOZYUMU</a:t>
            </a:r>
            <a:br>
              <a:rPr lang="tr-TR" sz="4400" b="1" dirty="0" smtClean="0">
                <a:latin typeface="Calibri" panose="020F0502020204030204" pitchFamily="34" charset="0"/>
                <a:cs typeface="Calibri" panose="020F0502020204030204" pitchFamily="34" charset="0"/>
              </a:rPr>
            </a:br>
            <a:r>
              <a:rPr lang="tr-TR" sz="4400" b="1" dirty="0" smtClean="0">
                <a:latin typeface="Calibri" panose="020F0502020204030204" pitchFamily="34" charset="0"/>
                <a:cs typeface="Calibri" panose="020F0502020204030204" pitchFamily="34" charset="0"/>
              </a:rPr>
              <a:t/>
            </a:r>
            <a:br>
              <a:rPr lang="tr-TR" sz="4400" b="1" dirty="0" smtClean="0">
                <a:latin typeface="Calibri" panose="020F0502020204030204" pitchFamily="34" charset="0"/>
                <a:cs typeface="Calibri" panose="020F0502020204030204" pitchFamily="34" charset="0"/>
              </a:rPr>
            </a:br>
            <a:r>
              <a:rPr lang="tr-TR" sz="4400" b="1" dirty="0" smtClean="0">
                <a:latin typeface="Calibri" panose="020F0502020204030204" pitchFamily="34" charset="0"/>
                <a:cs typeface="Calibri" panose="020F0502020204030204" pitchFamily="34" charset="0"/>
              </a:rPr>
              <a:t>ULUSLARARARASI </a:t>
            </a:r>
            <a:r>
              <a:rPr lang="tr-TR" sz="4400" b="1" dirty="0">
                <a:latin typeface="Calibri" panose="020F0502020204030204" pitchFamily="34" charset="0"/>
                <a:cs typeface="Calibri" panose="020F0502020204030204" pitchFamily="34" charset="0"/>
              </a:rPr>
              <a:t>GÖÇ YÖNETİMİNDE </a:t>
            </a:r>
            <a:r>
              <a:rPr lang="tr-TR" sz="4400" dirty="0">
                <a:latin typeface="Calibri" panose="020F0502020204030204" pitchFamily="34" charset="0"/>
                <a:cs typeface="Calibri" panose="020F0502020204030204" pitchFamily="34" charset="0"/>
              </a:rPr>
              <a:t/>
            </a:r>
            <a:br>
              <a:rPr lang="tr-TR" sz="4400" dirty="0">
                <a:latin typeface="Calibri" panose="020F0502020204030204" pitchFamily="34" charset="0"/>
                <a:cs typeface="Calibri" panose="020F0502020204030204" pitchFamily="34" charset="0"/>
              </a:rPr>
            </a:br>
            <a:r>
              <a:rPr lang="tr-TR" sz="4400" b="1" dirty="0">
                <a:latin typeface="Calibri" panose="020F0502020204030204" pitchFamily="34" charset="0"/>
                <a:cs typeface="Calibri" panose="020F0502020204030204" pitchFamily="34" charset="0"/>
              </a:rPr>
              <a:t>BELEDİYELER VE DİRENÇLİ KENTLER</a:t>
            </a:r>
            <a:r>
              <a:rPr lang="tr-TR" sz="4000" dirty="0">
                <a:latin typeface="Calibri" panose="020F0502020204030204" pitchFamily="34" charset="0"/>
                <a:cs typeface="Calibri" panose="020F0502020204030204" pitchFamily="34" charset="0"/>
              </a:rPr>
              <a:t/>
            </a:r>
            <a:br>
              <a:rPr lang="tr-TR" sz="4000" dirty="0">
                <a:latin typeface="Calibri" panose="020F0502020204030204" pitchFamily="34" charset="0"/>
                <a:cs typeface="Calibri" panose="020F0502020204030204" pitchFamily="34" charset="0"/>
              </a:rPr>
            </a:br>
            <a:endParaRPr lang="tr-TR" sz="4000" dirty="0">
              <a:latin typeface="Calibri" panose="020F0502020204030204" pitchFamily="34" charset="0"/>
              <a:cs typeface="Calibri" panose="020F0502020204030204" pitchFamily="34" charset="0"/>
            </a:endParaRPr>
          </a:p>
        </p:txBody>
      </p:sp>
      <p:sp>
        <p:nvSpPr>
          <p:cNvPr id="3" name="Alt Başlık 2"/>
          <p:cNvSpPr>
            <a:spLocks noGrp="1"/>
          </p:cNvSpPr>
          <p:nvPr>
            <p:ph type="subTitle" idx="1"/>
          </p:nvPr>
        </p:nvSpPr>
        <p:spPr>
          <a:xfrm>
            <a:off x="2089404" y="4468031"/>
            <a:ext cx="7891272" cy="2274513"/>
          </a:xfrm>
        </p:spPr>
        <p:txBody>
          <a:bodyPr>
            <a:normAutofit/>
          </a:bodyPr>
          <a:lstStyle/>
          <a:p>
            <a:pPr algn="ctr"/>
            <a:r>
              <a:rPr lang="tr-TR" sz="1800" dirty="0" smtClean="0"/>
              <a:t>KAAN AKMAN</a:t>
            </a:r>
          </a:p>
          <a:p>
            <a:pPr algn="ctr"/>
            <a:r>
              <a:rPr lang="tr-TR" sz="1800" dirty="0" smtClean="0"/>
              <a:t>Ankara Üniversitesi </a:t>
            </a:r>
          </a:p>
          <a:p>
            <a:pPr algn="ctr"/>
            <a:r>
              <a:rPr lang="tr-TR" sz="1800" dirty="0" smtClean="0"/>
              <a:t>Yönetim Bilimleri, Doktora Öğrencisi </a:t>
            </a:r>
          </a:p>
          <a:p>
            <a:pPr algn="ctr"/>
            <a:r>
              <a:rPr lang="tr-TR" sz="1800" dirty="0" smtClean="0"/>
              <a:t>kakman@ankara.edu.tr</a:t>
            </a:r>
          </a:p>
          <a:p>
            <a:pPr algn="ctr"/>
            <a:r>
              <a:rPr lang="tr-TR" sz="1800" dirty="0" smtClean="0"/>
              <a:t>26.10.2021, Ankara</a:t>
            </a:r>
            <a:endParaRPr lang="tr-TR" sz="1800" dirty="0"/>
          </a:p>
        </p:txBody>
      </p:sp>
    </p:spTree>
    <p:extLst>
      <p:ext uri="{BB962C8B-B14F-4D97-AF65-F5344CB8AC3E}">
        <p14:creationId xmlns:p14="http://schemas.microsoft.com/office/powerpoint/2010/main" val="288909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SONUÇ</a:t>
            </a:r>
            <a:endParaRPr lang="tr-TR" dirty="0"/>
          </a:p>
        </p:txBody>
      </p:sp>
      <p:sp>
        <p:nvSpPr>
          <p:cNvPr id="3" name="İçerik Yer Tutucusu 2"/>
          <p:cNvSpPr>
            <a:spLocks noGrp="1"/>
          </p:cNvSpPr>
          <p:nvPr>
            <p:ph idx="1"/>
          </p:nvPr>
        </p:nvSpPr>
        <p:spPr/>
        <p:txBody>
          <a:bodyPr>
            <a:noAutofit/>
          </a:bodyPr>
          <a:lstStyle/>
          <a:p>
            <a:pPr algn="just"/>
            <a:r>
              <a:rPr lang="tr-TR" sz="2800" dirty="0"/>
              <a:t>G</a:t>
            </a:r>
            <a:r>
              <a:rPr lang="tr-TR" sz="2800" dirty="0" smtClean="0"/>
              <a:t>öç </a:t>
            </a:r>
            <a:r>
              <a:rPr lang="tr-TR" sz="2800" dirty="0"/>
              <a:t>yönetiminde belediyelerin rolünü belirlerken uygulamalardan hareketle belediyecilik olgusunu anlamak yerine, </a:t>
            </a:r>
            <a:r>
              <a:rPr lang="tr-TR" sz="2800" i="1" dirty="0"/>
              <a:t>Belediye nedir? Neden kurulur?  Ne iş yapar? Bu işleri hangi kaynaklardan yararlanarak yerine </a:t>
            </a:r>
            <a:r>
              <a:rPr lang="tr-TR" sz="2800" i="1" dirty="0" smtClean="0"/>
              <a:t>getirir?</a:t>
            </a:r>
            <a:r>
              <a:rPr lang="tr-TR" sz="2800" dirty="0" smtClean="0"/>
              <a:t> </a:t>
            </a:r>
            <a:r>
              <a:rPr lang="tr-TR" sz="2800" dirty="0"/>
              <a:t>sorularına net bir şekilde yanıt vermek gerekmektedir. </a:t>
            </a:r>
            <a:endParaRPr lang="tr-TR" sz="2800" dirty="0" smtClean="0"/>
          </a:p>
          <a:p>
            <a:pPr algn="just"/>
            <a:r>
              <a:rPr lang="tr-TR" sz="2800" dirty="0" smtClean="0"/>
              <a:t>Bu </a:t>
            </a:r>
            <a:r>
              <a:rPr lang="tr-TR" sz="2800" dirty="0"/>
              <a:t>noktada ekonomik kalkınmayı sağlayacak, sosyal dayanışmayı artıracak, göçleri yönetecek, iklim değişikliği ile mücadele edecek bir belediye düşünmenin kısıtlıkları üzerine de kafa yormak gerekmektedir.</a:t>
            </a:r>
          </a:p>
        </p:txBody>
      </p:sp>
      <p:sp>
        <p:nvSpPr>
          <p:cNvPr id="4" name="Altbilgi Yer Tutucusu 3"/>
          <p:cNvSpPr>
            <a:spLocks noGrp="1"/>
          </p:cNvSpPr>
          <p:nvPr>
            <p:ph type="ftr" sz="quarter" idx="11"/>
          </p:nvPr>
        </p:nvSpPr>
        <p:spPr/>
        <p:txBody>
          <a:bodyPr/>
          <a:lstStyle/>
          <a:p>
            <a:r>
              <a:rPr lang="es-ES" smtClean="0"/>
              <a:t>6. Ulusal Yerel Yönetimler Sempozyumu</a:t>
            </a:r>
            <a:endParaRPr lang="tr-TR"/>
          </a:p>
        </p:txBody>
      </p:sp>
    </p:spTree>
    <p:extLst>
      <p:ext uri="{BB962C8B-B14F-4D97-AF65-F5344CB8AC3E}">
        <p14:creationId xmlns:p14="http://schemas.microsoft.com/office/powerpoint/2010/main" val="18132319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öneri</a:t>
            </a:r>
            <a:endParaRPr lang="tr-TR" dirty="0"/>
          </a:p>
        </p:txBody>
      </p:sp>
      <p:sp>
        <p:nvSpPr>
          <p:cNvPr id="3" name="İçerik Yer Tutucusu 2"/>
          <p:cNvSpPr>
            <a:spLocks noGrp="1"/>
          </p:cNvSpPr>
          <p:nvPr>
            <p:ph idx="1"/>
          </p:nvPr>
        </p:nvSpPr>
        <p:spPr>
          <a:xfrm>
            <a:off x="1069848" y="1773382"/>
            <a:ext cx="10058400" cy="4398818"/>
          </a:xfrm>
        </p:spPr>
        <p:txBody>
          <a:bodyPr>
            <a:normAutofit fontScale="92500" lnSpcReduction="20000"/>
          </a:bodyPr>
          <a:lstStyle/>
          <a:p>
            <a:pPr marL="0" lvl="0" indent="0" algn="just">
              <a:buNone/>
            </a:pPr>
            <a:r>
              <a:rPr lang="tr-TR" dirty="0"/>
              <a:t>Kentlerin göçlere karşı dirençli hale getirilmesinde, küresel düşün, ulusal karar al, yerel davran zinciri doğru kurulmalı, aktörler arasındaki paylaşımı ekonomik ve sosyal gerçeklikler kapsamında yapılmalıdır. </a:t>
            </a:r>
            <a:endParaRPr lang="tr-TR" dirty="0" smtClean="0"/>
          </a:p>
          <a:p>
            <a:pPr marL="0" lvl="0" indent="0" algn="just">
              <a:buNone/>
            </a:pPr>
            <a:r>
              <a:rPr lang="tr-TR" dirty="0" smtClean="0"/>
              <a:t>Belediyeler</a:t>
            </a:r>
            <a:r>
              <a:rPr lang="tr-TR" dirty="0"/>
              <a:t>, kısa süreli-dar amaçlı çözümler yerine sığınmacı meselesini yönettikleri kentin yapısına etkisini iyi analiz etmeli, mağdur yaratmayan bir yönetim anlayışını benimsemelidir. Bu anlayış politika belgelerine de yansımalıdır. </a:t>
            </a:r>
          </a:p>
          <a:p>
            <a:pPr marL="0" lvl="0" indent="0" algn="just">
              <a:buNone/>
            </a:pPr>
            <a:r>
              <a:rPr lang="tr-TR" dirty="0"/>
              <a:t>Kuramsal ve uygulamaya dayalı olarak kurulan uluslararası göç, kent ve belediye üçgenini etnik, bölgesel ve dini ayrım farklı gözetmeksizin ele almak gerekmektedir. Merkezi yönetimin genel çerçeveyi belirlediği göç politikaları, sivil toplum kuruluşlarının destekleyici çalışmaları, araştırmacıların yürüttüğü bilimsel çalışmalar ve medyanın yarattığı sığınmacı algısının göç yönetim sürecinin parçaları olduğunu unutulmamalı, belediyelerin bu süreçteki rolü doğru belirlenmelidir. </a:t>
            </a:r>
          </a:p>
          <a:p>
            <a:pPr marL="0" lvl="0" indent="0" algn="just">
              <a:buNone/>
            </a:pPr>
            <a:r>
              <a:rPr lang="tr-TR" dirty="0"/>
              <a:t>Yaşanılan göç deneyim süreci iyi analiz edilmeli, detaylı çalışmalar ve bölgesel incelemeler ile göç yönetimde belediyelerin deneyimleri paylaşılmalı, karşılaşılan engelleri aşmak için neler yapılabileceğine yönelik yaklaşımlar belirlenmelidir. </a:t>
            </a:r>
          </a:p>
          <a:p>
            <a:pPr marL="0" lvl="0" indent="0" algn="just">
              <a:buNone/>
            </a:pPr>
            <a:r>
              <a:rPr lang="tr-TR" dirty="0"/>
              <a:t>Belediyelerin göç konusuna yönelik farkındalığını artırmaya yönelik eğitimler artırılmalı, merkezi yönetimin koordinasyonunda göç yönetim sürecinin çok aktörlü süreci dikkate alınmalıdır. </a:t>
            </a:r>
          </a:p>
          <a:p>
            <a:pPr algn="just"/>
            <a:endParaRPr lang="tr-TR" dirty="0"/>
          </a:p>
        </p:txBody>
      </p:sp>
      <p:sp>
        <p:nvSpPr>
          <p:cNvPr id="4" name="Altbilgi Yer Tutucusu 3"/>
          <p:cNvSpPr>
            <a:spLocks noGrp="1"/>
          </p:cNvSpPr>
          <p:nvPr>
            <p:ph type="ftr" sz="quarter" idx="11"/>
          </p:nvPr>
        </p:nvSpPr>
        <p:spPr>
          <a:xfrm>
            <a:off x="4191554" y="6172200"/>
            <a:ext cx="6327648" cy="365125"/>
          </a:xfrm>
        </p:spPr>
        <p:txBody>
          <a:bodyPr/>
          <a:lstStyle/>
          <a:p>
            <a:r>
              <a:rPr lang="es-ES" dirty="0" smtClean="0"/>
              <a:t>6. Ulusal Yerel Yönetimler Sempozyumu</a:t>
            </a:r>
            <a:endParaRPr lang="tr-TR" dirty="0"/>
          </a:p>
        </p:txBody>
      </p:sp>
    </p:spTree>
    <p:extLst>
      <p:ext uri="{BB962C8B-B14F-4D97-AF65-F5344CB8AC3E}">
        <p14:creationId xmlns:p14="http://schemas.microsoft.com/office/powerpoint/2010/main" val="14917704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600" y="685800"/>
            <a:ext cx="9601200" cy="773545"/>
          </a:xfrm>
        </p:spPr>
        <p:txBody>
          <a:bodyPr>
            <a:normAutofit/>
          </a:bodyPr>
          <a:lstStyle/>
          <a:p>
            <a:pPr algn="ctr"/>
            <a:r>
              <a:rPr lang="tr-TR" sz="4000" b="1" dirty="0" smtClean="0">
                <a:latin typeface="Calibri" panose="020F0502020204030204" pitchFamily="34" charset="0"/>
                <a:cs typeface="Calibri" panose="020F0502020204030204" pitchFamily="34" charset="0"/>
              </a:rPr>
              <a:t>GÖÇ</a:t>
            </a:r>
            <a:r>
              <a:rPr lang="tr-TR" sz="4000" dirty="0" smtClean="0">
                <a:latin typeface="Calibri" panose="020F0502020204030204" pitchFamily="34" charset="0"/>
                <a:cs typeface="Calibri" panose="020F0502020204030204" pitchFamily="34" charset="0"/>
              </a:rPr>
              <a:t> </a:t>
            </a:r>
            <a:r>
              <a:rPr lang="tr-TR" sz="4000" b="1" dirty="0" smtClean="0">
                <a:latin typeface="Calibri" panose="020F0502020204030204" pitchFamily="34" charset="0"/>
                <a:cs typeface="Calibri" panose="020F0502020204030204" pitchFamily="34" charset="0"/>
              </a:rPr>
              <a:t>YÖNETİMİ</a:t>
            </a:r>
            <a:endParaRPr lang="tr-TR" sz="4000" b="1" dirty="0">
              <a:latin typeface="Calibri" panose="020F0502020204030204" pitchFamily="34" charset="0"/>
              <a:cs typeface="Calibri" panose="020F0502020204030204" pitchFamily="34" charset="0"/>
            </a:endParaRPr>
          </a:p>
        </p:txBody>
      </p:sp>
      <p:sp>
        <p:nvSpPr>
          <p:cNvPr id="3" name="İçerik Yer Tutucusu 2"/>
          <p:cNvSpPr>
            <a:spLocks noGrp="1"/>
          </p:cNvSpPr>
          <p:nvPr>
            <p:ph idx="1"/>
          </p:nvPr>
        </p:nvSpPr>
        <p:spPr>
          <a:xfrm>
            <a:off x="1473200" y="2171700"/>
            <a:ext cx="9601200" cy="4102100"/>
          </a:xfrm>
        </p:spPr>
        <p:txBody>
          <a:bodyPr>
            <a:noAutofit/>
          </a:bodyPr>
          <a:lstStyle/>
          <a:p>
            <a:pPr marL="0" indent="0">
              <a:buNone/>
            </a:pPr>
            <a:r>
              <a:rPr lang="tr-TR" i="1" u="sng" dirty="0" smtClean="0">
                <a:latin typeface="Calibri" panose="020F0502020204030204" pitchFamily="34" charset="0"/>
                <a:cs typeface="Calibri" panose="020F0502020204030204" pitchFamily="34" charset="0"/>
              </a:rPr>
              <a:t>Tartışma Alanları:</a:t>
            </a:r>
          </a:p>
          <a:p>
            <a:pPr algn="just"/>
            <a:r>
              <a:rPr lang="tr-TR" dirty="0" smtClean="0">
                <a:latin typeface="Calibri" panose="020F0502020204030204" pitchFamily="34" charset="0"/>
                <a:cs typeface="Calibri" panose="020F0502020204030204" pitchFamily="34" charset="0"/>
              </a:rPr>
              <a:t>Göç kararının siyasal içeriği, göç yönetiminin siyasallaşması</a:t>
            </a:r>
          </a:p>
          <a:p>
            <a:pPr algn="just"/>
            <a:r>
              <a:rPr lang="tr-TR" dirty="0" smtClean="0">
                <a:latin typeface="Calibri" panose="020F0502020204030204" pitchFamily="34" charset="0"/>
                <a:cs typeface="Calibri" panose="020F0502020204030204" pitchFamily="34" charset="0"/>
              </a:rPr>
              <a:t>Göç konusunda uluslararası düzenlemelere uyum</a:t>
            </a:r>
          </a:p>
          <a:p>
            <a:pPr algn="just"/>
            <a:r>
              <a:rPr lang="tr-TR" dirty="0" smtClean="0">
                <a:latin typeface="Calibri" panose="020F0502020204030204" pitchFamily="34" charset="0"/>
                <a:cs typeface="Calibri" panose="020F0502020204030204" pitchFamily="34" charset="0"/>
              </a:rPr>
              <a:t>Kent yönetimini düzenleyen kanunların göçe yaklaşımı</a:t>
            </a:r>
          </a:p>
          <a:p>
            <a:pPr algn="just"/>
            <a:r>
              <a:rPr lang="tr-TR" dirty="0" smtClean="0">
                <a:latin typeface="Calibri" panose="020F0502020204030204" pitchFamily="34" charset="0"/>
                <a:cs typeface="Calibri" panose="020F0502020204030204" pitchFamily="34" charset="0"/>
              </a:rPr>
              <a:t>Yerel halk ile göçmen-sığınmacı-mülteci ilişkisi</a:t>
            </a:r>
          </a:p>
          <a:p>
            <a:pPr algn="just"/>
            <a:r>
              <a:rPr lang="tr-TR" dirty="0" smtClean="0">
                <a:latin typeface="Calibri" panose="020F0502020204030204" pitchFamily="34" charset="0"/>
                <a:cs typeface="Calibri" panose="020F0502020204030204" pitchFamily="34" charset="0"/>
              </a:rPr>
              <a:t>Göç eden kişilerin soruları</a:t>
            </a:r>
          </a:p>
          <a:p>
            <a:pPr algn="just"/>
            <a:r>
              <a:rPr lang="tr-TR" dirty="0" smtClean="0">
                <a:latin typeface="Calibri" panose="020F0502020204030204" pitchFamily="34" charset="0"/>
                <a:cs typeface="Calibri" panose="020F0502020204030204" pitchFamily="34" charset="0"/>
              </a:rPr>
              <a:t>Ulusal güvenlik, ekonomi ve sosyal yapıya etkisi </a:t>
            </a:r>
          </a:p>
          <a:p>
            <a:pPr algn="just"/>
            <a:r>
              <a:rPr lang="tr-TR" dirty="0" smtClean="0">
                <a:latin typeface="Calibri" panose="020F0502020204030204" pitchFamily="34" charset="0"/>
                <a:cs typeface="Calibri" panose="020F0502020204030204" pitchFamily="34" charset="0"/>
              </a:rPr>
              <a:t>Belediyelerin göç yönetimindeki rolünün belirlenmesi</a:t>
            </a:r>
          </a:p>
          <a:p>
            <a:pPr marL="0" indent="0" algn="ctr">
              <a:buNone/>
            </a:pPr>
            <a:r>
              <a:rPr lang="tr-TR" dirty="0">
                <a:latin typeface="Calibri" panose="020F0502020204030204" pitchFamily="34" charset="0"/>
                <a:cs typeface="Calibri" panose="020F0502020204030204" pitchFamily="34" charset="0"/>
              </a:rPr>
              <a:t> </a:t>
            </a:r>
            <a:r>
              <a:rPr lang="tr-TR" dirty="0" smtClean="0">
                <a:latin typeface="Calibri" panose="020F0502020204030204" pitchFamily="34" charset="0"/>
                <a:cs typeface="Calibri" panose="020F0502020204030204" pitchFamily="34" charset="0"/>
              </a:rPr>
              <a:t> Müdahalenin yeni yüzü:   «acil </a:t>
            </a:r>
            <a:r>
              <a:rPr lang="tr-TR" dirty="0">
                <a:latin typeface="Calibri" panose="020F0502020204030204" pitchFamily="34" charset="0"/>
                <a:cs typeface="Calibri" panose="020F0502020204030204" pitchFamily="34" charset="0"/>
              </a:rPr>
              <a:t>çözümcü ısrar»</a:t>
            </a:r>
          </a:p>
          <a:p>
            <a:pPr marL="0" indent="0" algn="just">
              <a:buNone/>
            </a:pPr>
            <a:endParaRPr lang="tr-TR" dirty="0">
              <a:latin typeface="Calibri" panose="020F0502020204030204" pitchFamily="34" charset="0"/>
              <a:cs typeface="Calibri" panose="020F0502020204030204" pitchFamily="34" charset="0"/>
            </a:endParaRPr>
          </a:p>
        </p:txBody>
      </p:sp>
      <p:sp>
        <p:nvSpPr>
          <p:cNvPr id="4" name="Altbilgi Yer Tutucusu 3"/>
          <p:cNvSpPr>
            <a:spLocks noGrp="1"/>
          </p:cNvSpPr>
          <p:nvPr>
            <p:ph type="ftr" sz="quarter" idx="11"/>
          </p:nvPr>
        </p:nvSpPr>
        <p:spPr>
          <a:xfrm>
            <a:off x="3008376" y="6273800"/>
            <a:ext cx="6327648" cy="365125"/>
          </a:xfrm>
        </p:spPr>
        <p:txBody>
          <a:bodyPr/>
          <a:lstStyle/>
          <a:p>
            <a:pPr algn="ctr"/>
            <a:r>
              <a:rPr lang="es-ES" dirty="0" smtClean="0"/>
              <a:t>6. Ulusal Yerel Yönetimler Sempozyumu</a:t>
            </a:r>
            <a:endParaRPr lang="tr-TR" dirty="0"/>
          </a:p>
        </p:txBody>
      </p:sp>
    </p:spTree>
    <p:extLst>
      <p:ext uri="{BB962C8B-B14F-4D97-AF65-F5344CB8AC3E}">
        <p14:creationId xmlns:p14="http://schemas.microsoft.com/office/powerpoint/2010/main" val="13561859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çerik Yer Tutucusu 5"/>
          <p:cNvGraphicFramePr>
            <a:graphicFrameLocks noGrp="1"/>
          </p:cNvGraphicFramePr>
          <p:nvPr>
            <p:ph idx="1"/>
            <p:extLst>
              <p:ext uri="{D42A27DB-BD31-4B8C-83A1-F6EECF244321}">
                <p14:modId xmlns:p14="http://schemas.microsoft.com/office/powerpoint/2010/main" val="2238071976"/>
              </p:ext>
            </p:extLst>
          </p:nvPr>
        </p:nvGraphicFramePr>
        <p:xfrm>
          <a:off x="1202917" y="932873"/>
          <a:ext cx="10028501" cy="54415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Altbilgi Yer Tutucusu 1"/>
          <p:cNvSpPr>
            <a:spLocks noGrp="1"/>
          </p:cNvSpPr>
          <p:nvPr>
            <p:ph type="ftr" sz="quarter" idx="11"/>
          </p:nvPr>
        </p:nvSpPr>
        <p:spPr>
          <a:xfrm>
            <a:off x="2843045" y="6374384"/>
            <a:ext cx="6327648" cy="365125"/>
          </a:xfrm>
        </p:spPr>
        <p:txBody>
          <a:bodyPr/>
          <a:lstStyle/>
          <a:p>
            <a:pPr algn="ctr"/>
            <a:r>
              <a:rPr lang="es-ES" dirty="0" smtClean="0"/>
              <a:t>6. Ulusal Yerel Yönetimler Sempozyumu</a:t>
            </a:r>
            <a:endParaRPr lang="tr-TR" dirty="0"/>
          </a:p>
        </p:txBody>
      </p:sp>
      <p:sp>
        <p:nvSpPr>
          <p:cNvPr id="5" name="Unvan 1"/>
          <p:cNvSpPr>
            <a:spLocks noGrp="1"/>
          </p:cNvSpPr>
          <p:nvPr>
            <p:ph type="title"/>
          </p:nvPr>
        </p:nvSpPr>
        <p:spPr>
          <a:xfrm>
            <a:off x="1088136" y="207541"/>
            <a:ext cx="10058400" cy="822025"/>
          </a:xfrm>
        </p:spPr>
        <p:txBody>
          <a:bodyPr>
            <a:normAutofit/>
          </a:bodyPr>
          <a:lstStyle/>
          <a:p>
            <a:pPr algn="ctr"/>
            <a:r>
              <a:rPr lang="tr-TR" sz="4000" b="1" dirty="0" smtClean="0"/>
              <a:t>GÖÇ-KENT-BELEDİYE</a:t>
            </a:r>
            <a:endParaRPr lang="tr-TR" sz="4000" b="1" dirty="0"/>
          </a:p>
        </p:txBody>
      </p:sp>
    </p:spTree>
    <p:extLst>
      <p:ext uri="{BB962C8B-B14F-4D97-AF65-F5344CB8AC3E}">
        <p14:creationId xmlns:p14="http://schemas.microsoft.com/office/powerpoint/2010/main" val="14786172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İçerik Yer Tutucusu 6"/>
          <p:cNvGraphicFramePr>
            <a:graphicFrameLocks noGrp="1"/>
          </p:cNvGraphicFramePr>
          <p:nvPr>
            <p:ph idx="1"/>
            <p:extLst>
              <p:ext uri="{D42A27DB-BD31-4B8C-83A1-F6EECF244321}">
                <p14:modId xmlns:p14="http://schemas.microsoft.com/office/powerpoint/2010/main" val="3711202987"/>
              </p:ext>
            </p:extLst>
          </p:nvPr>
        </p:nvGraphicFramePr>
        <p:xfrm>
          <a:off x="1286047" y="1627909"/>
          <a:ext cx="9973080" cy="45235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Altbilgi Yer Tutucusu 1"/>
          <p:cNvSpPr>
            <a:spLocks noGrp="1"/>
          </p:cNvSpPr>
          <p:nvPr>
            <p:ph type="ftr" sz="quarter" idx="11"/>
          </p:nvPr>
        </p:nvSpPr>
        <p:spPr>
          <a:xfrm>
            <a:off x="2686027" y="6245075"/>
            <a:ext cx="6327648" cy="365125"/>
          </a:xfrm>
        </p:spPr>
        <p:txBody>
          <a:bodyPr/>
          <a:lstStyle/>
          <a:p>
            <a:pPr algn="ctr"/>
            <a:r>
              <a:rPr lang="es-ES" dirty="0" smtClean="0"/>
              <a:t>6. Ulusal Yerel Yönetimler Sempozyumu</a:t>
            </a:r>
            <a:endParaRPr lang="tr-TR" dirty="0"/>
          </a:p>
        </p:txBody>
      </p:sp>
      <p:sp>
        <p:nvSpPr>
          <p:cNvPr id="5" name="Unvan 1"/>
          <p:cNvSpPr>
            <a:spLocks noGrp="1"/>
          </p:cNvSpPr>
          <p:nvPr>
            <p:ph type="title"/>
          </p:nvPr>
        </p:nvSpPr>
        <p:spPr>
          <a:xfrm>
            <a:off x="1088136" y="207541"/>
            <a:ext cx="10058400" cy="1609344"/>
          </a:xfrm>
        </p:spPr>
        <p:txBody>
          <a:bodyPr>
            <a:normAutofit/>
          </a:bodyPr>
          <a:lstStyle/>
          <a:p>
            <a:pPr algn="ctr"/>
            <a:r>
              <a:rPr lang="tr-TR" sz="4000" b="1" dirty="0" smtClean="0"/>
              <a:t>GÖÇ-KENT-BELEDİYE</a:t>
            </a:r>
            <a:endParaRPr lang="tr-TR" sz="4000" b="1" dirty="0"/>
          </a:p>
        </p:txBody>
      </p:sp>
    </p:spTree>
    <p:extLst>
      <p:ext uri="{BB962C8B-B14F-4D97-AF65-F5344CB8AC3E}">
        <p14:creationId xmlns:p14="http://schemas.microsoft.com/office/powerpoint/2010/main" val="1052383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yagram 2"/>
          <p:cNvGraphicFramePr/>
          <p:nvPr>
            <p:extLst>
              <p:ext uri="{D42A27DB-BD31-4B8C-83A1-F6EECF244321}">
                <p14:modId xmlns:p14="http://schemas.microsoft.com/office/powerpoint/2010/main" val="1889152660"/>
              </p:ext>
            </p:extLst>
          </p:nvPr>
        </p:nvGraphicFramePr>
        <p:xfrm>
          <a:off x="1789362" y="471054"/>
          <a:ext cx="8911687" cy="10044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İçerik Yer Tutucusu 6"/>
          <p:cNvGraphicFramePr>
            <a:graphicFrameLocks noGrp="1"/>
          </p:cNvGraphicFramePr>
          <p:nvPr>
            <p:ph idx="1"/>
            <p:extLst>
              <p:ext uri="{D42A27DB-BD31-4B8C-83A1-F6EECF244321}">
                <p14:modId xmlns:p14="http://schemas.microsoft.com/office/powerpoint/2010/main" val="2894574467"/>
              </p:ext>
            </p:extLst>
          </p:nvPr>
        </p:nvGraphicFramePr>
        <p:xfrm>
          <a:off x="1310532" y="1475509"/>
          <a:ext cx="9613608" cy="4899609"/>
        </p:xfrm>
        <a:graphic>
          <a:graphicData uri="http://schemas.openxmlformats.org/drawingml/2006/table">
            <a:tbl>
              <a:tblPr>
                <a:tableStyleId>{93296810-A885-4BE3-A3E7-6D5BEEA58F35}</a:tableStyleId>
              </a:tblPr>
              <a:tblGrid>
                <a:gridCol w="1315599">
                  <a:extLst>
                    <a:ext uri="{9D8B030D-6E8A-4147-A177-3AD203B41FA5}">
                      <a16:colId xmlns:a16="http://schemas.microsoft.com/office/drawing/2014/main" val="20000"/>
                    </a:ext>
                  </a:extLst>
                </a:gridCol>
                <a:gridCol w="3604039">
                  <a:extLst>
                    <a:ext uri="{9D8B030D-6E8A-4147-A177-3AD203B41FA5}">
                      <a16:colId xmlns:a16="http://schemas.microsoft.com/office/drawing/2014/main" val="20001"/>
                    </a:ext>
                  </a:extLst>
                </a:gridCol>
                <a:gridCol w="4693970">
                  <a:extLst>
                    <a:ext uri="{9D8B030D-6E8A-4147-A177-3AD203B41FA5}">
                      <a16:colId xmlns:a16="http://schemas.microsoft.com/office/drawing/2014/main" val="20002"/>
                    </a:ext>
                  </a:extLst>
                </a:gridCol>
              </a:tblGrid>
              <a:tr h="480009">
                <a:tc>
                  <a:txBody>
                    <a:bodyPr/>
                    <a:lstStyle/>
                    <a:p>
                      <a:pPr algn="ctr"/>
                      <a:r>
                        <a:rPr lang="tr-TR" sz="2000" dirty="0" smtClean="0"/>
                        <a:t>Dönem</a:t>
                      </a:r>
                      <a:endParaRPr lang="tr-TR" sz="2000" b="1" dirty="0">
                        <a:latin typeface="Times New Roman" panose="02020603050405020304" pitchFamily="18" charset="0"/>
                        <a:cs typeface="Times New Roman" panose="02020603050405020304" pitchFamily="18" charset="0"/>
                      </a:endParaRPr>
                    </a:p>
                  </a:txBody>
                  <a:tcPr/>
                </a:tc>
                <a:tc>
                  <a:txBody>
                    <a:bodyPr/>
                    <a:lstStyle/>
                    <a:p>
                      <a:pPr algn="ctr"/>
                      <a:r>
                        <a:rPr lang="tr-TR" sz="2000" dirty="0" smtClean="0"/>
                        <a:t>Göçlerin Özellikleri</a:t>
                      </a:r>
                      <a:endParaRPr lang="tr-TR" sz="2000" b="1" dirty="0">
                        <a:latin typeface="Times New Roman" panose="02020603050405020304" pitchFamily="18" charset="0"/>
                        <a:cs typeface="Times New Roman" panose="02020603050405020304" pitchFamily="18" charset="0"/>
                      </a:endParaRPr>
                    </a:p>
                  </a:txBody>
                  <a:tcPr/>
                </a:tc>
                <a:tc>
                  <a:txBody>
                    <a:bodyPr/>
                    <a:lstStyle/>
                    <a:p>
                      <a:pPr algn="ctr"/>
                      <a:r>
                        <a:rPr lang="tr-TR" sz="2000" dirty="0" smtClean="0"/>
                        <a:t>Göçlerin Yönetim</a:t>
                      </a:r>
                      <a:r>
                        <a:rPr lang="tr-TR" sz="2000" baseline="0" dirty="0" smtClean="0"/>
                        <a:t> Süreci</a:t>
                      </a:r>
                      <a:endParaRPr lang="tr-TR" sz="2000"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1251650">
                <a:tc>
                  <a:txBody>
                    <a:bodyPr/>
                    <a:lstStyle/>
                    <a:p>
                      <a:r>
                        <a:rPr lang="tr-TR" sz="2000" dirty="0" smtClean="0"/>
                        <a:t>1923-1950</a:t>
                      </a:r>
                      <a:endParaRPr lang="tr-TR" sz="2000" b="1" dirty="0">
                        <a:latin typeface="Times New Roman" panose="02020603050405020304" pitchFamily="18" charset="0"/>
                        <a:cs typeface="Times New Roman" panose="02020603050405020304" pitchFamily="18" charset="0"/>
                      </a:endParaRPr>
                    </a:p>
                  </a:txBody>
                  <a:tcPr/>
                </a:tc>
                <a:tc>
                  <a:txBody>
                    <a:bodyPr/>
                    <a:lstStyle/>
                    <a:p>
                      <a:pPr marL="285750" indent="-285750" algn="just">
                        <a:buFont typeface="Arial" panose="020B0604020202020204" pitchFamily="34" charset="0"/>
                        <a:buChar char="•"/>
                      </a:pPr>
                      <a:r>
                        <a:rPr lang="tr-TR" sz="1600" dirty="0" smtClean="0"/>
                        <a:t>İmparatorluktan</a:t>
                      </a:r>
                      <a:r>
                        <a:rPr lang="tr-TR" sz="1600" baseline="0" dirty="0" smtClean="0"/>
                        <a:t> u</a:t>
                      </a:r>
                      <a:r>
                        <a:rPr lang="tr-TR" sz="1600" dirty="0" smtClean="0"/>
                        <a:t>lus-devlete geçiş sürecindeki gelişmeler</a:t>
                      </a:r>
                    </a:p>
                    <a:p>
                      <a:pPr marL="285750" marR="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tr-TR" sz="1600" dirty="0" smtClean="0"/>
                        <a:t>Müslüman ve Türk kökenlilerin göçleri (Yunanistan-Bulgaristan)</a:t>
                      </a:r>
                      <a:endParaRPr lang="tr-TR" sz="1600" dirty="0" smtClean="0">
                        <a:latin typeface="Times New Roman" panose="02020603050405020304" pitchFamily="18" charset="0"/>
                        <a:cs typeface="Times New Roman" panose="02020603050405020304" pitchFamily="18" charset="0"/>
                      </a:endParaRPr>
                    </a:p>
                  </a:txBody>
                  <a:tcPr/>
                </a:tc>
                <a:tc>
                  <a:txBody>
                    <a:bodyPr/>
                    <a:lstStyle/>
                    <a:p>
                      <a:pPr marL="285750" indent="-285750" algn="just">
                        <a:buFont typeface="Arial" panose="020B0604020202020204" pitchFamily="34" charset="0"/>
                        <a:buChar char="•"/>
                      </a:pPr>
                      <a:r>
                        <a:rPr lang="tr-TR" sz="1600" b="1" kern="1200" dirty="0" smtClean="0">
                          <a:effectLst/>
                        </a:rPr>
                        <a:t>Politika</a:t>
                      </a:r>
                      <a:r>
                        <a:rPr lang="tr-TR" sz="1600" b="1" kern="1200" baseline="0" dirty="0" smtClean="0">
                          <a:effectLst/>
                        </a:rPr>
                        <a:t> Aktörleri</a:t>
                      </a:r>
                      <a:r>
                        <a:rPr lang="tr-TR" sz="1600" kern="1200" dirty="0" smtClean="0">
                          <a:effectLst/>
                        </a:rPr>
                        <a:t>:</a:t>
                      </a:r>
                      <a:r>
                        <a:rPr lang="tr-TR" sz="1600" kern="1200" baseline="0" dirty="0" smtClean="0">
                          <a:effectLst/>
                        </a:rPr>
                        <a:t> M</a:t>
                      </a:r>
                      <a:r>
                        <a:rPr lang="tr-TR" sz="1600" kern="1200" dirty="0" smtClean="0">
                          <a:effectLst/>
                        </a:rPr>
                        <a:t>erkezi</a:t>
                      </a:r>
                      <a:r>
                        <a:rPr lang="tr-TR" sz="1600" kern="1200" baseline="0" dirty="0" smtClean="0">
                          <a:effectLst/>
                        </a:rPr>
                        <a:t> Yönetim</a:t>
                      </a:r>
                    </a:p>
                    <a:p>
                      <a:pPr marL="285750" marR="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tr-TR" sz="1600" b="1" kern="1200" baseline="0" dirty="0" smtClean="0">
                          <a:effectLst/>
                        </a:rPr>
                        <a:t>Politikaların İçeriği: </a:t>
                      </a:r>
                      <a:r>
                        <a:rPr lang="tr-TR" sz="1600" kern="1200" dirty="0" smtClean="0">
                          <a:effectLst/>
                        </a:rPr>
                        <a:t>Göç</a:t>
                      </a:r>
                      <a:r>
                        <a:rPr lang="tr-TR" sz="1600" kern="1200" baseline="0" dirty="0" smtClean="0">
                          <a:effectLst/>
                        </a:rPr>
                        <a:t> ile gelenlerin m</a:t>
                      </a:r>
                      <a:r>
                        <a:rPr lang="tr-TR" sz="1600" kern="1200" dirty="0" smtClean="0">
                          <a:effectLst/>
                        </a:rPr>
                        <a:t>uhacir ya da göçmen şeklinde kabulü,</a:t>
                      </a:r>
                      <a:r>
                        <a:rPr lang="tr-TR" sz="1600" kern="1200" baseline="0" dirty="0" smtClean="0">
                          <a:effectLst/>
                        </a:rPr>
                        <a:t> yabancıların iskan ve hukuksal statülerinin belirlenmesi</a:t>
                      </a:r>
                      <a:endParaRPr lang="tr-TR"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r h="1717380">
                <a:tc>
                  <a:txBody>
                    <a:bodyPr/>
                    <a:lstStyle/>
                    <a:p>
                      <a:r>
                        <a:rPr lang="tr-TR" sz="2000" dirty="0" smtClean="0"/>
                        <a:t>1950-2000</a:t>
                      </a:r>
                      <a:endParaRPr lang="tr-TR" sz="2000" b="1" dirty="0">
                        <a:latin typeface="Times New Roman" panose="02020603050405020304" pitchFamily="18" charset="0"/>
                        <a:cs typeface="Times New Roman" panose="02020603050405020304" pitchFamily="18" charset="0"/>
                      </a:endParaRPr>
                    </a:p>
                  </a:txBody>
                  <a:tcPr/>
                </a:tc>
                <a:tc>
                  <a:txBody>
                    <a:bodyPr/>
                    <a:lstStyle/>
                    <a:p>
                      <a:pPr marL="285750" indent="-285750" algn="just">
                        <a:buFont typeface="Arial" panose="020B0604020202020204" pitchFamily="34" charset="0"/>
                        <a:buChar char="•"/>
                      </a:pPr>
                      <a:r>
                        <a:rPr lang="tr-TR" sz="1600" dirty="0" smtClean="0"/>
                        <a:t>Komşu</a:t>
                      </a:r>
                      <a:r>
                        <a:rPr lang="tr-TR" sz="1600" baseline="0" dirty="0" smtClean="0"/>
                        <a:t> coğrafyalarda yaşanılan siyasal ve sosyal değişimler</a:t>
                      </a:r>
                    </a:p>
                    <a:p>
                      <a:pPr marL="285750" indent="-285750" algn="just">
                        <a:buFont typeface="Arial" panose="020B0604020202020204" pitchFamily="34" charset="0"/>
                        <a:buChar char="•"/>
                      </a:pPr>
                      <a:r>
                        <a:rPr lang="tr-TR" sz="1600" baseline="0" dirty="0" smtClean="0"/>
                        <a:t>1979 İran Devrimi/İran-Irak Savaşı/ Körfez Savaşı /Kosova, Bosna-Hersek, Bulgaristan </a:t>
                      </a:r>
                      <a:endParaRPr lang="tr-TR" sz="1600" dirty="0">
                        <a:latin typeface="Times New Roman" panose="02020603050405020304" pitchFamily="18" charset="0"/>
                        <a:cs typeface="Times New Roman" panose="02020603050405020304" pitchFamily="18" charset="0"/>
                      </a:endParaRPr>
                    </a:p>
                  </a:txBody>
                  <a:tcPr/>
                </a:tc>
                <a:tc>
                  <a:txBody>
                    <a:bodyPr/>
                    <a:lstStyle/>
                    <a:p>
                      <a:pPr marL="285750" marR="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tr-TR" sz="1600" b="1" kern="1200" dirty="0" smtClean="0">
                          <a:effectLst/>
                        </a:rPr>
                        <a:t>Politika</a:t>
                      </a:r>
                      <a:r>
                        <a:rPr lang="tr-TR" sz="1600" b="1" kern="1200" baseline="0" dirty="0" smtClean="0">
                          <a:effectLst/>
                        </a:rPr>
                        <a:t> Aktörleri</a:t>
                      </a:r>
                      <a:r>
                        <a:rPr lang="tr-TR" sz="1600" b="1" kern="1200" dirty="0" smtClean="0">
                          <a:effectLst/>
                        </a:rPr>
                        <a:t>:</a:t>
                      </a:r>
                      <a:r>
                        <a:rPr lang="tr-TR" sz="1600" b="1" kern="1200" baseline="0" dirty="0" smtClean="0">
                          <a:effectLst/>
                        </a:rPr>
                        <a:t> </a:t>
                      </a:r>
                      <a:r>
                        <a:rPr lang="tr-TR" sz="1600" kern="1200" baseline="0" dirty="0" smtClean="0">
                          <a:effectLst/>
                        </a:rPr>
                        <a:t>M</a:t>
                      </a:r>
                      <a:r>
                        <a:rPr lang="tr-TR" sz="1600" kern="1200" dirty="0" smtClean="0">
                          <a:effectLst/>
                        </a:rPr>
                        <a:t>erkezi</a:t>
                      </a:r>
                      <a:r>
                        <a:rPr lang="tr-TR" sz="1600" kern="1200" baseline="0" dirty="0" smtClean="0">
                          <a:effectLst/>
                        </a:rPr>
                        <a:t> Yönetim (K</a:t>
                      </a:r>
                      <a:r>
                        <a:rPr lang="tr-TR" sz="1600" kern="1200" dirty="0" smtClean="0">
                          <a:effectLst/>
                        </a:rPr>
                        <a:t>oordinatör bakan ve vali</a:t>
                      </a:r>
                      <a:r>
                        <a:rPr lang="tr-TR" sz="1600" kern="1200" baseline="0" dirty="0" smtClean="0">
                          <a:effectLst/>
                        </a:rPr>
                        <a:t> uygulamaları</a:t>
                      </a:r>
                      <a:r>
                        <a:rPr lang="tr-TR" sz="1600" kern="1200" dirty="0" smtClean="0">
                          <a:effectLst/>
                        </a:rPr>
                        <a:t>)</a:t>
                      </a:r>
                    </a:p>
                    <a:p>
                      <a:pPr marL="285750" marR="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tr-TR" sz="1600" b="1" kern="1200" dirty="0" smtClean="0">
                          <a:effectLst/>
                        </a:rPr>
                        <a:t>Politikaların</a:t>
                      </a:r>
                      <a:r>
                        <a:rPr lang="tr-TR" sz="1600" b="1" kern="1200" baseline="0" dirty="0" smtClean="0">
                          <a:effectLst/>
                        </a:rPr>
                        <a:t> İçeriği: </a:t>
                      </a:r>
                      <a:r>
                        <a:rPr lang="tr-TR" sz="1600" kern="1200" dirty="0" smtClean="0">
                          <a:effectLst/>
                        </a:rPr>
                        <a:t>Sınır</a:t>
                      </a:r>
                      <a:r>
                        <a:rPr lang="tr-TR" sz="1600" kern="1200" baseline="0" dirty="0" smtClean="0">
                          <a:effectLst/>
                        </a:rPr>
                        <a:t> illerinde göçlerin kontrolü, </a:t>
                      </a:r>
                      <a:r>
                        <a:rPr lang="tr-TR" sz="1600" kern="1200" dirty="0" smtClean="0">
                          <a:effectLst/>
                        </a:rPr>
                        <a:t>Diyarbakır, Mardin ve Hakkâri’de oluşturulan 5 geçici barınma merkezi, kısa vadeli</a:t>
                      </a:r>
                      <a:r>
                        <a:rPr lang="tr-TR" sz="1600" kern="1200" baseline="0" dirty="0" smtClean="0">
                          <a:effectLst/>
                        </a:rPr>
                        <a:t> insani yardım ve geri dönüşe odaklı politikalar</a:t>
                      </a:r>
                      <a:endParaRPr lang="tr-TR" sz="16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10002"/>
                  </a:ext>
                </a:extLst>
              </a:tr>
              <a:tr h="1251650">
                <a:tc>
                  <a:txBody>
                    <a:bodyPr/>
                    <a:lstStyle/>
                    <a:p>
                      <a:r>
                        <a:rPr lang="tr-TR" sz="2000" dirty="0" smtClean="0"/>
                        <a:t>200</a:t>
                      </a:r>
                      <a:r>
                        <a:rPr lang="tr-TR" sz="2000" baseline="0" dirty="0" smtClean="0"/>
                        <a:t>0-…</a:t>
                      </a:r>
                      <a:endParaRPr lang="tr-TR" sz="2000" b="1" dirty="0">
                        <a:latin typeface="Times New Roman" panose="02020603050405020304" pitchFamily="18" charset="0"/>
                        <a:cs typeface="Times New Roman" panose="02020603050405020304" pitchFamily="18" charset="0"/>
                      </a:endParaRPr>
                    </a:p>
                  </a:txBody>
                  <a:tcPr/>
                </a:tc>
                <a:tc>
                  <a:txBody>
                    <a:bodyPr/>
                    <a:lstStyle/>
                    <a:p>
                      <a:pPr marL="285750" indent="-285750" algn="just">
                        <a:buFont typeface="Arial" panose="020B0604020202020204" pitchFamily="34" charset="0"/>
                        <a:buChar char="•"/>
                      </a:pPr>
                      <a:r>
                        <a:rPr lang="tr-TR" sz="1600" dirty="0" smtClean="0"/>
                        <a:t>Süre</a:t>
                      </a:r>
                      <a:r>
                        <a:rPr lang="tr-TR" sz="1600" baseline="0" dirty="0" smtClean="0"/>
                        <a:t> ve boyut bakımından Türkiye’nin karşılaştığı en büyük göç hareketleri: Suriye Kaynaklı Sığınma Hareketleri</a:t>
                      </a:r>
                      <a:endParaRPr lang="tr-TR" sz="1600" dirty="0">
                        <a:latin typeface="Times New Roman" panose="02020603050405020304" pitchFamily="18" charset="0"/>
                        <a:cs typeface="Times New Roman" panose="02020603050405020304" pitchFamily="18" charset="0"/>
                      </a:endParaRPr>
                    </a:p>
                  </a:txBody>
                  <a:tcPr/>
                </a:tc>
                <a:tc>
                  <a:txBody>
                    <a:bodyPr/>
                    <a:lstStyle/>
                    <a:p>
                      <a:pPr marL="285750" indent="-285750" algn="just">
                        <a:buFont typeface="Arial" panose="020B0604020202020204" pitchFamily="34" charset="0"/>
                        <a:buChar char="•"/>
                      </a:pPr>
                      <a:r>
                        <a:rPr lang="tr-TR" sz="1600" b="1" kern="1200" dirty="0" smtClean="0">
                          <a:effectLst/>
                        </a:rPr>
                        <a:t>Politika</a:t>
                      </a:r>
                      <a:r>
                        <a:rPr lang="tr-TR" sz="1600" b="1" kern="1200" baseline="0" dirty="0" smtClean="0">
                          <a:effectLst/>
                        </a:rPr>
                        <a:t> Aktörleri: </a:t>
                      </a:r>
                      <a:r>
                        <a:rPr lang="tr-TR" sz="1600" kern="1200" baseline="0" dirty="0" smtClean="0">
                          <a:effectLst/>
                        </a:rPr>
                        <a:t>Merkezi yönetim, Yerel Yönetimler ve Sivil Toplum Kuruluşları</a:t>
                      </a:r>
                    </a:p>
                    <a:p>
                      <a:pPr marL="285750" marR="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tr-TR" sz="1600" b="1" baseline="0" dirty="0" smtClean="0"/>
                        <a:t>Politikaların İçeriği: </a:t>
                      </a:r>
                      <a:r>
                        <a:rPr lang="tr-TR" sz="1600" baseline="0" dirty="0" smtClean="0"/>
                        <a:t>Kanuni ve idari yapıda yeni düzenlemeler, sığınmacıların uyum sürecine yönelik adımlar</a:t>
                      </a:r>
                      <a:endParaRPr lang="tr-TR" sz="1600" baseline="0" dirty="0" smtClean="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bl>
          </a:graphicData>
        </a:graphic>
      </p:graphicFrame>
      <p:sp>
        <p:nvSpPr>
          <p:cNvPr id="2" name="Altbilgi Yer Tutucusu 1"/>
          <p:cNvSpPr>
            <a:spLocks noGrp="1"/>
          </p:cNvSpPr>
          <p:nvPr>
            <p:ph type="ftr" sz="quarter" idx="11"/>
          </p:nvPr>
        </p:nvSpPr>
        <p:spPr>
          <a:xfrm>
            <a:off x="2796863" y="6482758"/>
            <a:ext cx="6327648" cy="365125"/>
          </a:xfrm>
        </p:spPr>
        <p:txBody>
          <a:bodyPr/>
          <a:lstStyle/>
          <a:p>
            <a:pPr algn="ctr"/>
            <a:r>
              <a:rPr lang="es-ES" dirty="0" smtClean="0"/>
              <a:t>6. Ulusal Yerel Yönetimler Sempozyumu</a:t>
            </a:r>
            <a:endParaRPr lang="tr-TR" dirty="0"/>
          </a:p>
        </p:txBody>
      </p:sp>
      <p:sp>
        <p:nvSpPr>
          <p:cNvPr id="5" name="Unvan 1"/>
          <p:cNvSpPr>
            <a:spLocks noGrp="1"/>
          </p:cNvSpPr>
          <p:nvPr>
            <p:ph type="title"/>
          </p:nvPr>
        </p:nvSpPr>
        <p:spPr>
          <a:xfrm>
            <a:off x="1088136" y="207541"/>
            <a:ext cx="10058400" cy="1609344"/>
          </a:xfrm>
        </p:spPr>
        <p:txBody>
          <a:bodyPr>
            <a:normAutofit/>
          </a:bodyPr>
          <a:lstStyle/>
          <a:p>
            <a:pPr algn="ctr"/>
            <a:r>
              <a:rPr lang="tr-TR" sz="4000" b="1" dirty="0" smtClean="0"/>
              <a:t>Türkiye'de göç yönetimi</a:t>
            </a:r>
            <a:endParaRPr lang="tr-TR" sz="4000" b="1" dirty="0"/>
          </a:p>
        </p:txBody>
      </p:sp>
    </p:spTree>
    <p:extLst>
      <p:ext uri="{BB962C8B-B14F-4D97-AF65-F5344CB8AC3E}">
        <p14:creationId xmlns:p14="http://schemas.microsoft.com/office/powerpoint/2010/main" val="21053909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2260152278"/>
              </p:ext>
            </p:extLst>
          </p:nvPr>
        </p:nvGraphicFramePr>
        <p:xfrm>
          <a:off x="1678525" y="250037"/>
          <a:ext cx="9557511" cy="12808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İçerik Yer Tutucusu 4"/>
          <p:cNvGraphicFramePr>
            <a:graphicFrameLocks noGrp="1"/>
          </p:cNvGraphicFramePr>
          <p:nvPr>
            <p:ph idx="1"/>
            <p:extLst>
              <p:ext uri="{D42A27DB-BD31-4B8C-83A1-F6EECF244321}">
                <p14:modId xmlns:p14="http://schemas.microsoft.com/office/powerpoint/2010/main" val="59725810"/>
              </p:ext>
            </p:extLst>
          </p:nvPr>
        </p:nvGraphicFramePr>
        <p:xfrm>
          <a:off x="1424592" y="1641764"/>
          <a:ext cx="9631335" cy="463102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2" name="Altbilgi Yer Tutucusu 1"/>
          <p:cNvSpPr>
            <a:spLocks noGrp="1"/>
          </p:cNvSpPr>
          <p:nvPr>
            <p:ph type="ftr" sz="quarter" idx="11"/>
          </p:nvPr>
        </p:nvSpPr>
        <p:spPr>
          <a:xfrm>
            <a:off x="4570245" y="6383621"/>
            <a:ext cx="6327648" cy="365125"/>
          </a:xfrm>
        </p:spPr>
        <p:txBody>
          <a:bodyPr/>
          <a:lstStyle/>
          <a:p>
            <a:r>
              <a:rPr lang="es-ES" dirty="0" smtClean="0"/>
              <a:t>6. Ulusal Yerel Yönetimler Sempozyumu</a:t>
            </a:r>
            <a:endParaRPr lang="tr-TR" dirty="0"/>
          </a:p>
        </p:txBody>
      </p:sp>
      <p:sp>
        <p:nvSpPr>
          <p:cNvPr id="6" name="Unvan 1"/>
          <p:cNvSpPr>
            <a:spLocks noGrp="1"/>
          </p:cNvSpPr>
          <p:nvPr>
            <p:ph type="title"/>
          </p:nvPr>
        </p:nvSpPr>
        <p:spPr>
          <a:xfrm>
            <a:off x="1309809" y="250037"/>
            <a:ext cx="10058400" cy="1609344"/>
          </a:xfrm>
        </p:spPr>
        <p:txBody>
          <a:bodyPr>
            <a:normAutofit/>
          </a:bodyPr>
          <a:lstStyle/>
          <a:p>
            <a:pPr algn="ctr"/>
            <a:r>
              <a:rPr lang="tr-TR" sz="4000" b="1" dirty="0" smtClean="0"/>
              <a:t>Türkiye'de göç yönetimi</a:t>
            </a:r>
            <a:endParaRPr lang="tr-TR" sz="4000" b="1" dirty="0"/>
          </a:p>
        </p:txBody>
      </p:sp>
    </p:spTree>
    <p:extLst>
      <p:ext uri="{BB962C8B-B14F-4D97-AF65-F5344CB8AC3E}">
        <p14:creationId xmlns:p14="http://schemas.microsoft.com/office/powerpoint/2010/main" val="28687856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8136" y="115177"/>
            <a:ext cx="10058400" cy="1609344"/>
          </a:xfrm>
        </p:spPr>
        <p:txBody>
          <a:bodyPr>
            <a:normAutofit/>
          </a:bodyPr>
          <a:lstStyle/>
          <a:p>
            <a:pPr algn="ctr"/>
            <a:r>
              <a:rPr lang="tr-TR" sz="2400" b="1" dirty="0" smtClean="0">
                <a:latin typeface="Calibri" panose="020F0502020204030204" pitchFamily="34" charset="0"/>
                <a:cs typeface="Calibri" panose="020F0502020204030204" pitchFamily="34" charset="0"/>
              </a:rPr>
              <a:t>Samsun, göç ve belediye</a:t>
            </a:r>
            <a:br>
              <a:rPr lang="tr-TR" sz="2400" b="1" dirty="0" smtClean="0">
                <a:latin typeface="Calibri" panose="020F0502020204030204" pitchFamily="34" charset="0"/>
                <a:cs typeface="Calibri" panose="020F0502020204030204" pitchFamily="34" charset="0"/>
              </a:rPr>
            </a:br>
            <a:r>
              <a:rPr lang="tr-TR" sz="2400" b="1" dirty="0" smtClean="0">
                <a:latin typeface="Calibri" panose="020F0502020204030204" pitchFamily="34" charset="0"/>
                <a:cs typeface="Calibri" panose="020F0502020204030204" pitchFamily="34" charset="0"/>
              </a:rPr>
              <a:t>Politika </a:t>
            </a:r>
            <a:r>
              <a:rPr lang="tr-TR" sz="2400" b="1" dirty="0">
                <a:latin typeface="Calibri" panose="020F0502020204030204" pitchFamily="34" charset="0"/>
                <a:cs typeface="Calibri" panose="020F0502020204030204" pitchFamily="34" charset="0"/>
              </a:rPr>
              <a:t>Belgelerinde </a:t>
            </a:r>
            <a:r>
              <a:rPr lang="tr-TR" sz="2400" b="1" dirty="0" smtClean="0">
                <a:latin typeface="Calibri" panose="020F0502020204030204" pitchFamily="34" charset="0"/>
                <a:cs typeface="Calibri" panose="020F0502020204030204" pitchFamily="34" charset="0"/>
              </a:rPr>
              <a:t>Göç </a:t>
            </a:r>
            <a:r>
              <a:rPr lang="tr-TR" sz="2400" b="1" dirty="0">
                <a:latin typeface="Calibri" panose="020F0502020204030204" pitchFamily="34" charset="0"/>
                <a:cs typeface="Calibri" panose="020F0502020204030204" pitchFamily="34" charset="0"/>
              </a:rPr>
              <a:t>Yönetiminin Yeri </a:t>
            </a:r>
            <a:endParaRPr lang="tr-TR" sz="2400" dirty="0">
              <a:latin typeface="Calibri" panose="020F0502020204030204" pitchFamily="34" charset="0"/>
              <a:cs typeface="Calibri" panose="020F0502020204030204" pitchFamily="34" charset="0"/>
            </a:endParaRPr>
          </a:p>
        </p:txBody>
      </p:sp>
      <p:sp>
        <p:nvSpPr>
          <p:cNvPr id="4" name="Altbilgi Yer Tutucusu 3"/>
          <p:cNvSpPr>
            <a:spLocks noGrp="1"/>
          </p:cNvSpPr>
          <p:nvPr>
            <p:ph type="ftr" sz="quarter" idx="11"/>
          </p:nvPr>
        </p:nvSpPr>
        <p:spPr>
          <a:xfrm>
            <a:off x="2769154" y="6492875"/>
            <a:ext cx="6327648" cy="365125"/>
          </a:xfrm>
        </p:spPr>
        <p:txBody>
          <a:bodyPr/>
          <a:lstStyle/>
          <a:p>
            <a:pPr algn="ctr"/>
            <a:r>
              <a:rPr lang="es-ES" dirty="0" smtClean="0"/>
              <a:t>6. Ulusal Yerel Yönetimler Sempozyumu</a:t>
            </a:r>
            <a:endParaRPr lang="tr-TR" dirty="0"/>
          </a:p>
        </p:txBody>
      </p:sp>
      <p:graphicFrame>
        <p:nvGraphicFramePr>
          <p:cNvPr id="12" name="Tablo 11"/>
          <p:cNvGraphicFramePr>
            <a:graphicFrameLocks noGrp="1"/>
          </p:cNvGraphicFramePr>
          <p:nvPr>
            <p:extLst>
              <p:ext uri="{D42A27DB-BD31-4B8C-83A1-F6EECF244321}">
                <p14:modId xmlns:p14="http://schemas.microsoft.com/office/powerpoint/2010/main" val="2685418352"/>
              </p:ext>
            </p:extLst>
          </p:nvPr>
        </p:nvGraphicFramePr>
        <p:xfrm>
          <a:off x="1046571" y="1315792"/>
          <a:ext cx="10099965" cy="5280660"/>
        </p:xfrm>
        <a:graphic>
          <a:graphicData uri="http://schemas.openxmlformats.org/drawingml/2006/table">
            <a:tbl>
              <a:tblPr firstRow="1" firstCol="1" bandRow="1">
                <a:tableStyleId>{5C22544A-7EE6-4342-B048-85BDC9FD1C3A}</a:tableStyleId>
              </a:tblPr>
              <a:tblGrid>
                <a:gridCol w="1356530">
                  <a:extLst>
                    <a:ext uri="{9D8B030D-6E8A-4147-A177-3AD203B41FA5}">
                      <a16:colId xmlns:a16="http://schemas.microsoft.com/office/drawing/2014/main" val="2736498157"/>
                    </a:ext>
                  </a:extLst>
                </a:gridCol>
                <a:gridCol w="2719115">
                  <a:extLst>
                    <a:ext uri="{9D8B030D-6E8A-4147-A177-3AD203B41FA5}">
                      <a16:colId xmlns:a16="http://schemas.microsoft.com/office/drawing/2014/main" val="203321026"/>
                    </a:ext>
                  </a:extLst>
                </a:gridCol>
                <a:gridCol w="2719115">
                  <a:extLst>
                    <a:ext uri="{9D8B030D-6E8A-4147-A177-3AD203B41FA5}">
                      <a16:colId xmlns:a16="http://schemas.microsoft.com/office/drawing/2014/main" val="1533089075"/>
                    </a:ext>
                  </a:extLst>
                </a:gridCol>
                <a:gridCol w="1113842">
                  <a:extLst>
                    <a:ext uri="{9D8B030D-6E8A-4147-A177-3AD203B41FA5}">
                      <a16:colId xmlns:a16="http://schemas.microsoft.com/office/drawing/2014/main" val="2910062589"/>
                    </a:ext>
                  </a:extLst>
                </a:gridCol>
                <a:gridCol w="709909">
                  <a:extLst>
                    <a:ext uri="{9D8B030D-6E8A-4147-A177-3AD203B41FA5}">
                      <a16:colId xmlns:a16="http://schemas.microsoft.com/office/drawing/2014/main" val="2012988974"/>
                    </a:ext>
                  </a:extLst>
                </a:gridCol>
                <a:gridCol w="740727">
                  <a:extLst>
                    <a:ext uri="{9D8B030D-6E8A-4147-A177-3AD203B41FA5}">
                      <a16:colId xmlns:a16="http://schemas.microsoft.com/office/drawing/2014/main" val="1379727592"/>
                    </a:ext>
                  </a:extLst>
                </a:gridCol>
                <a:gridCol w="740727">
                  <a:extLst>
                    <a:ext uri="{9D8B030D-6E8A-4147-A177-3AD203B41FA5}">
                      <a16:colId xmlns:a16="http://schemas.microsoft.com/office/drawing/2014/main" val="3654713402"/>
                    </a:ext>
                  </a:extLst>
                </a:gridCol>
              </a:tblGrid>
              <a:tr h="463262">
                <a:tc rowSpan="2">
                  <a:txBody>
                    <a:bodyPr/>
                    <a:lstStyle/>
                    <a:p>
                      <a:pPr algn="just">
                        <a:lnSpc>
                          <a:spcPct val="150000"/>
                        </a:lnSpc>
                        <a:spcAft>
                          <a:spcPts val="600"/>
                        </a:spcAft>
                      </a:pPr>
                      <a:r>
                        <a:rPr lang="tr-TR" sz="1000">
                          <a:effectLst/>
                        </a:rPr>
                        <a:t> </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gridSpan="2">
                  <a:txBody>
                    <a:bodyPr/>
                    <a:lstStyle/>
                    <a:p>
                      <a:pPr algn="ctr">
                        <a:lnSpc>
                          <a:spcPct val="150000"/>
                        </a:lnSpc>
                        <a:spcAft>
                          <a:spcPts val="600"/>
                        </a:spcAft>
                      </a:pPr>
                      <a:r>
                        <a:rPr lang="tr-TR" sz="1050">
                          <a:effectLst/>
                        </a:rPr>
                        <a:t>STRATEJİK PLAN</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hMerge="1">
                  <a:txBody>
                    <a:bodyPr/>
                    <a:lstStyle/>
                    <a:p>
                      <a:endParaRPr lang="tr-TR"/>
                    </a:p>
                  </a:txBody>
                  <a:tcPr/>
                </a:tc>
                <a:tc gridSpan="2">
                  <a:txBody>
                    <a:bodyPr/>
                    <a:lstStyle/>
                    <a:p>
                      <a:pPr algn="ctr">
                        <a:lnSpc>
                          <a:spcPct val="150000"/>
                        </a:lnSpc>
                        <a:spcAft>
                          <a:spcPts val="600"/>
                        </a:spcAft>
                      </a:pPr>
                      <a:r>
                        <a:rPr lang="tr-TR" sz="1050">
                          <a:effectLst/>
                        </a:rPr>
                        <a:t>FAALİYET RAPORU</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hMerge="1">
                  <a:txBody>
                    <a:bodyPr/>
                    <a:lstStyle/>
                    <a:p>
                      <a:endParaRPr lang="tr-TR"/>
                    </a:p>
                  </a:txBody>
                  <a:tcPr/>
                </a:tc>
                <a:tc gridSpan="2">
                  <a:txBody>
                    <a:bodyPr/>
                    <a:lstStyle/>
                    <a:p>
                      <a:pPr algn="ctr">
                        <a:lnSpc>
                          <a:spcPct val="150000"/>
                        </a:lnSpc>
                        <a:spcAft>
                          <a:spcPts val="600"/>
                        </a:spcAft>
                      </a:pPr>
                      <a:r>
                        <a:rPr lang="tr-TR" sz="1050">
                          <a:effectLst/>
                        </a:rPr>
                        <a:t>PERFORMANS RAPORU</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hMerge="1">
                  <a:txBody>
                    <a:bodyPr/>
                    <a:lstStyle/>
                    <a:p>
                      <a:endParaRPr lang="tr-TR"/>
                    </a:p>
                  </a:txBody>
                  <a:tcPr/>
                </a:tc>
                <a:extLst>
                  <a:ext uri="{0D108BD9-81ED-4DB2-BD59-A6C34878D82A}">
                    <a16:rowId xmlns:a16="http://schemas.microsoft.com/office/drawing/2014/main" val="545669220"/>
                  </a:ext>
                </a:extLst>
              </a:tr>
              <a:tr h="222902">
                <a:tc vMerge="1">
                  <a:txBody>
                    <a:bodyPr/>
                    <a:lstStyle/>
                    <a:p>
                      <a:endParaRPr lang="tr-TR"/>
                    </a:p>
                  </a:txBody>
                  <a:tcPr/>
                </a:tc>
                <a:tc>
                  <a:txBody>
                    <a:bodyPr/>
                    <a:lstStyle/>
                    <a:p>
                      <a:pPr algn="ctr">
                        <a:lnSpc>
                          <a:spcPct val="150000"/>
                        </a:lnSpc>
                        <a:spcAft>
                          <a:spcPts val="600"/>
                        </a:spcAft>
                      </a:pPr>
                      <a:r>
                        <a:rPr lang="tr-TR" sz="1000">
                          <a:effectLst/>
                        </a:rPr>
                        <a:t>2015-2019</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a:txBody>
                    <a:bodyPr/>
                    <a:lstStyle/>
                    <a:p>
                      <a:pPr algn="ctr">
                        <a:lnSpc>
                          <a:spcPct val="150000"/>
                        </a:lnSpc>
                        <a:spcAft>
                          <a:spcPts val="600"/>
                        </a:spcAft>
                      </a:pPr>
                      <a:r>
                        <a:rPr lang="tr-TR" sz="1000">
                          <a:effectLst/>
                        </a:rPr>
                        <a:t>2020-2024</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a:txBody>
                    <a:bodyPr/>
                    <a:lstStyle/>
                    <a:p>
                      <a:pPr algn="ctr">
                        <a:lnSpc>
                          <a:spcPct val="150000"/>
                        </a:lnSpc>
                        <a:spcAft>
                          <a:spcPts val="600"/>
                        </a:spcAft>
                      </a:pPr>
                      <a:r>
                        <a:rPr lang="tr-TR" sz="1000">
                          <a:effectLst/>
                        </a:rPr>
                        <a:t>2018-2019</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a:txBody>
                    <a:bodyPr/>
                    <a:lstStyle/>
                    <a:p>
                      <a:pPr algn="ctr">
                        <a:lnSpc>
                          <a:spcPct val="150000"/>
                        </a:lnSpc>
                        <a:spcAft>
                          <a:spcPts val="600"/>
                        </a:spcAft>
                      </a:pPr>
                      <a:r>
                        <a:rPr lang="tr-TR" sz="1000">
                          <a:effectLst/>
                        </a:rPr>
                        <a:t>2020-2021</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a:txBody>
                    <a:bodyPr/>
                    <a:lstStyle/>
                    <a:p>
                      <a:pPr algn="ctr">
                        <a:lnSpc>
                          <a:spcPct val="150000"/>
                        </a:lnSpc>
                        <a:spcAft>
                          <a:spcPts val="600"/>
                        </a:spcAft>
                      </a:pPr>
                      <a:r>
                        <a:rPr lang="tr-TR" sz="1000">
                          <a:effectLst/>
                        </a:rPr>
                        <a:t>2018-2019</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a:txBody>
                    <a:bodyPr/>
                    <a:lstStyle/>
                    <a:p>
                      <a:pPr algn="ctr">
                        <a:lnSpc>
                          <a:spcPct val="150000"/>
                        </a:lnSpc>
                        <a:spcAft>
                          <a:spcPts val="600"/>
                        </a:spcAft>
                      </a:pPr>
                      <a:r>
                        <a:rPr lang="tr-TR" sz="1000">
                          <a:effectLst/>
                        </a:rPr>
                        <a:t>2020-2021</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extLst>
                  <a:ext uri="{0D108BD9-81ED-4DB2-BD59-A6C34878D82A}">
                    <a16:rowId xmlns:a16="http://schemas.microsoft.com/office/drawing/2014/main" val="486427082"/>
                  </a:ext>
                </a:extLst>
              </a:tr>
              <a:tr h="1103005">
                <a:tc>
                  <a:txBody>
                    <a:bodyPr/>
                    <a:lstStyle/>
                    <a:p>
                      <a:pPr algn="just">
                        <a:lnSpc>
                          <a:spcPct val="150000"/>
                        </a:lnSpc>
                        <a:spcAft>
                          <a:spcPts val="600"/>
                        </a:spcAft>
                      </a:pPr>
                      <a:r>
                        <a:rPr lang="tr-TR" sz="1000" dirty="0">
                          <a:effectLst/>
                        </a:rPr>
                        <a:t>İLKADIM BELEDİYESİ</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a:txBody>
                    <a:bodyPr/>
                    <a:lstStyle/>
                    <a:p>
                      <a:pPr algn="just">
                        <a:lnSpc>
                          <a:spcPct val="150000"/>
                        </a:lnSpc>
                        <a:spcAft>
                          <a:spcPts val="600"/>
                        </a:spcAft>
                      </a:pPr>
                      <a:r>
                        <a:rPr lang="tr-TR" sz="1000" dirty="0">
                          <a:effectLst/>
                        </a:rPr>
                        <a:t>Mültecilere sosyal destekte bulunulmasına</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a:txBody>
                    <a:bodyPr/>
                    <a:lstStyle/>
                    <a:p>
                      <a:pPr algn="just">
                        <a:lnSpc>
                          <a:spcPct val="150000"/>
                        </a:lnSpc>
                        <a:spcAft>
                          <a:spcPts val="600"/>
                        </a:spcAft>
                      </a:pPr>
                      <a:r>
                        <a:rPr lang="tr-TR" sz="1000" dirty="0">
                          <a:effectLst/>
                        </a:rPr>
                        <a:t>İlçemizde çok sayıda göçmen ve mültecinin olması</a:t>
                      </a:r>
                      <a:endParaRPr lang="tr-TR" sz="1050" dirty="0">
                        <a:effectLst/>
                      </a:endParaRPr>
                    </a:p>
                    <a:p>
                      <a:pPr algn="just">
                        <a:lnSpc>
                          <a:spcPct val="150000"/>
                        </a:lnSpc>
                        <a:spcAft>
                          <a:spcPts val="600"/>
                        </a:spcAft>
                      </a:pPr>
                      <a:r>
                        <a:rPr lang="tr-TR" sz="1000" dirty="0">
                          <a:effectLst/>
                        </a:rPr>
                        <a:t>İlçemizdeki göçmen ve mültecilerin belirli mahalle ve sokaklarda yoğunlaşmış olması</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a:txBody>
                    <a:bodyPr/>
                    <a:lstStyle/>
                    <a:p>
                      <a:pPr algn="ctr">
                        <a:lnSpc>
                          <a:spcPct val="150000"/>
                        </a:lnSpc>
                        <a:spcAft>
                          <a:spcPts val="600"/>
                        </a:spcAft>
                      </a:pPr>
                      <a:r>
                        <a:rPr lang="tr-TR" sz="1000">
                          <a:effectLst/>
                        </a:rPr>
                        <a:t>X</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a:txBody>
                    <a:bodyPr/>
                    <a:lstStyle/>
                    <a:p>
                      <a:pPr algn="ctr">
                        <a:lnSpc>
                          <a:spcPct val="150000"/>
                        </a:lnSpc>
                        <a:spcAft>
                          <a:spcPts val="600"/>
                        </a:spcAft>
                      </a:pPr>
                      <a:r>
                        <a:rPr lang="tr-TR" sz="1000" dirty="0">
                          <a:effectLst/>
                        </a:rPr>
                        <a:t>X</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a:txBody>
                    <a:bodyPr/>
                    <a:lstStyle/>
                    <a:p>
                      <a:pPr algn="just">
                        <a:lnSpc>
                          <a:spcPct val="150000"/>
                        </a:lnSpc>
                        <a:spcAft>
                          <a:spcPts val="600"/>
                        </a:spcAft>
                      </a:pPr>
                      <a:r>
                        <a:rPr lang="tr-TR" sz="1000">
                          <a:effectLst/>
                        </a:rPr>
                        <a:t>Mültecilere sosyal destekte bulunulması</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a:txBody>
                    <a:bodyPr/>
                    <a:lstStyle/>
                    <a:p>
                      <a:pPr algn="ctr">
                        <a:lnSpc>
                          <a:spcPct val="150000"/>
                        </a:lnSpc>
                        <a:spcAft>
                          <a:spcPts val="600"/>
                        </a:spcAft>
                      </a:pPr>
                      <a:r>
                        <a:rPr lang="tr-TR" sz="1000">
                          <a:effectLst/>
                        </a:rPr>
                        <a:t>X</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extLst>
                  <a:ext uri="{0D108BD9-81ED-4DB2-BD59-A6C34878D82A}">
                    <a16:rowId xmlns:a16="http://schemas.microsoft.com/office/drawing/2014/main" val="2135416272"/>
                  </a:ext>
                </a:extLst>
              </a:tr>
              <a:tr h="441202">
                <a:tc>
                  <a:txBody>
                    <a:bodyPr/>
                    <a:lstStyle/>
                    <a:p>
                      <a:pPr algn="just">
                        <a:lnSpc>
                          <a:spcPct val="150000"/>
                        </a:lnSpc>
                        <a:spcAft>
                          <a:spcPts val="600"/>
                        </a:spcAft>
                      </a:pPr>
                      <a:r>
                        <a:rPr lang="tr-TR" sz="1000">
                          <a:effectLst/>
                        </a:rPr>
                        <a:t>ATAKUM BELEDİYESİ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a:txBody>
                    <a:bodyPr/>
                    <a:lstStyle/>
                    <a:p>
                      <a:pPr algn="ctr">
                        <a:lnSpc>
                          <a:spcPct val="150000"/>
                        </a:lnSpc>
                        <a:spcAft>
                          <a:spcPts val="600"/>
                        </a:spcAft>
                      </a:pPr>
                      <a:r>
                        <a:rPr lang="tr-TR" sz="1000">
                          <a:effectLst/>
                        </a:rPr>
                        <a:t>X</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a:txBody>
                    <a:bodyPr/>
                    <a:lstStyle/>
                    <a:p>
                      <a:pPr algn="just">
                        <a:lnSpc>
                          <a:spcPct val="150000"/>
                        </a:lnSpc>
                        <a:spcAft>
                          <a:spcPts val="600"/>
                        </a:spcAft>
                      </a:pPr>
                      <a:r>
                        <a:rPr lang="tr-TR" sz="1000">
                          <a:effectLst/>
                        </a:rPr>
                        <a:t>Çok yoğun göç alması ve mülteciler problemin varlığı</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a:txBody>
                    <a:bodyPr/>
                    <a:lstStyle/>
                    <a:p>
                      <a:pPr algn="ctr">
                        <a:lnSpc>
                          <a:spcPct val="150000"/>
                        </a:lnSpc>
                        <a:spcAft>
                          <a:spcPts val="600"/>
                        </a:spcAft>
                      </a:pPr>
                      <a:r>
                        <a:rPr lang="tr-TR" sz="1000">
                          <a:effectLst/>
                        </a:rPr>
                        <a:t>X</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a:txBody>
                    <a:bodyPr/>
                    <a:lstStyle/>
                    <a:p>
                      <a:pPr algn="ctr">
                        <a:lnSpc>
                          <a:spcPct val="150000"/>
                        </a:lnSpc>
                        <a:spcAft>
                          <a:spcPts val="600"/>
                        </a:spcAft>
                      </a:pPr>
                      <a:r>
                        <a:rPr lang="tr-TR" sz="1000">
                          <a:effectLst/>
                        </a:rPr>
                        <a:t>X</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a:txBody>
                    <a:bodyPr/>
                    <a:lstStyle/>
                    <a:p>
                      <a:pPr algn="ctr">
                        <a:lnSpc>
                          <a:spcPct val="150000"/>
                        </a:lnSpc>
                        <a:spcAft>
                          <a:spcPts val="600"/>
                        </a:spcAft>
                      </a:pPr>
                      <a:r>
                        <a:rPr lang="tr-TR" sz="1000">
                          <a:effectLst/>
                        </a:rPr>
                        <a:t>X</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a:txBody>
                    <a:bodyPr/>
                    <a:lstStyle/>
                    <a:p>
                      <a:pPr algn="ctr">
                        <a:lnSpc>
                          <a:spcPct val="150000"/>
                        </a:lnSpc>
                        <a:spcAft>
                          <a:spcPts val="600"/>
                        </a:spcAft>
                      </a:pPr>
                      <a:r>
                        <a:rPr lang="tr-TR" sz="1000">
                          <a:effectLst/>
                        </a:rPr>
                        <a:t>X</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extLst>
                  <a:ext uri="{0D108BD9-81ED-4DB2-BD59-A6C34878D82A}">
                    <a16:rowId xmlns:a16="http://schemas.microsoft.com/office/drawing/2014/main" val="2947682488"/>
                  </a:ext>
                </a:extLst>
              </a:tr>
              <a:tr h="2426611">
                <a:tc>
                  <a:txBody>
                    <a:bodyPr/>
                    <a:lstStyle/>
                    <a:p>
                      <a:pPr algn="just">
                        <a:lnSpc>
                          <a:spcPct val="150000"/>
                        </a:lnSpc>
                        <a:spcAft>
                          <a:spcPts val="600"/>
                        </a:spcAft>
                      </a:pPr>
                      <a:r>
                        <a:rPr lang="tr-TR" sz="1000" dirty="0" smtClean="0">
                          <a:effectLst/>
                        </a:rPr>
                        <a:t>CANİK</a:t>
                      </a:r>
                    </a:p>
                    <a:p>
                      <a:pPr algn="just">
                        <a:lnSpc>
                          <a:spcPct val="150000"/>
                        </a:lnSpc>
                        <a:spcAft>
                          <a:spcPts val="600"/>
                        </a:spcAft>
                      </a:pPr>
                      <a:r>
                        <a:rPr lang="tr-TR" sz="1000" dirty="0" smtClean="0">
                          <a:effectLst/>
                        </a:rPr>
                        <a:t> </a:t>
                      </a:r>
                      <a:r>
                        <a:rPr lang="tr-TR" sz="1000" dirty="0">
                          <a:effectLst/>
                        </a:rPr>
                        <a:t>BELEDİYESİ</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a:txBody>
                    <a:bodyPr/>
                    <a:lstStyle/>
                    <a:p>
                      <a:pPr algn="ctr">
                        <a:lnSpc>
                          <a:spcPct val="150000"/>
                        </a:lnSpc>
                        <a:spcAft>
                          <a:spcPts val="600"/>
                        </a:spcAft>
                      </a:pPr>
                      <a:r>
                        <a:rPr lang="tr-TR" sz="1000">
                          <a:effectLst/>
                        </a:rPr>
                        <a:t>X</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a:txBody>
                    <a:bodyPr/>
                    <a:lstStyle/>
                    <a:p>
                      <a:pPr algn="just">
                        <a:lnSpc>
                          <a:spcPct val="150000"/>
                        </a:lnSpc>
                        <a:spcAft>
                          <a:spcPts val="600"/>
                        </a:spcAft>
                      </a:pPr>
                      <a:r>
                        <a:rPr lang="tr-TR" sz="1000">
                          <a:effectLst/>
                        </a:rPr>
                        <a:t>Suriyeli göçmenlerin sayısındaki artış</a:t>
                      </a:r>
                      <a:endParaRPr lang="tr-TR" sz="1050">
                        <a:effectLst/>
                      </a:endParaRPr>
                    </a:p>
                    <a:p>
                      <a:pPr algn="just">
                        <a:lnSpc>
                          <a:spcPct val="150000"/>
                        </a:lnSpc>
                        <a:spcAft>
                          <a:spcPts val="600"/>
                        </a:spcAft>
                      </a:pPr>
                      <a:r>
                        <a:rPr lang="tr-TR" sz="1000">
                          <a:effectLst/>
                        </a:rPr>
                        <a:t>Alınan göçün niteliksiz ve yoksul olması, Suriyeli sığınmacıların diğer ilçelere göre yüksekliği</a:t>
                      </a:r>
                      <a:endParaRPr lang="tr-TR" sz="1050">
                        <a:effectLst/>
                      </a:endParaRPr>
                    </a:p>
                    <a:p>
                      <a:pPr algn="just">
                        <a:lnSpc>
                          <a:spcPct val="150000"/>
                        </a:lnSpc>
                        <a:spcAft>
                          <a:spcPts val="600"/>
                        </a:spcAft>
                      </a:pPr>
                      <a:r>
                        <a:rPr lang="tr-TR" sz="1000">
                          <a:effectLst/>
                        </a:rPr>
                        <a:t>Belediyenin hizmet yükünün artmasının neden olabileceği maliyet ve işgücü ihtiyacı artış riski,  işsizlik oranında yaşanacak ve sosyal yardım giderlerinde yaşanabilecek artış, suç oranlarında ortaya çıkan artış</a:t>
                      </a:r>
                      <a:endParaRPr lang="tr-TR" sz="1050">
                        <a:effectLst/>
                      </a:endParaRPr>
                    </a:p>
                    <a:p>
                      <a:pPr algn="just">
                        <a:lnSpc>
                          <a:spcPct val="150000"/>
                        </a:lnSpc>
                        <a:spcAft>
                          <a:spcPts val="600"/>
                        </a:spcAft>
                      </a:pPr>
                      <a:r>
                        <a:rPr lang="tr-TR" sz="1000">
                          <a:effectLst/>
                        </a:rPr>
                        <a:t>İlçede yabancı göçmenlerin bulunması</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a:txBody>
                    <a:bodyPr/>
                    <a:lstStyle/>
                    <a:p>
                      <a:pPr algn="just">
                        <a:lnSpc>
                          <a:spcPct val="150000"/>
                        </a:lnSpc>
                        <a:spcAft>
                          <a:spcPts val="600"/>
                        </a:spcAft>
                      </a:pPr>
                      <a:r>
                        <a:rPr lang="tr-TR" sz="1000" dirty="0" smtClean="0">
                          <a:effectLst/>
                        </a:rPr>
                        <a:t>Kardeş </a:t>
                      </a:r>
                      <a:r>
                        <a:rPr lang="tr-TR" sz="1000" dirty="0">
                          <a:effectLst/>
                        </a:rPr>
                        <a:t>Eli yardımlaşma derneği ile ortaklaşa mülteci ailelerin çocuklarına uçurtma şenliği programı organize edilmiştir.</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a:txBody>
                    <a:bodyPr/>
                    <a:lstStyle/>
                    <a:p>
                      <a:pPr algn="ctr">
                        <a:lnSpc>
                          <a:spcPct val="150000"/>
                        </a:lnSpc>
                        <a:spcAft>
                          <a:spcPts val="600"/>
                        </a:spcAft>
                      </a:pPr>
                      <a:r>
                        <a:rPr lang="tr-TR" sz="1000">
                          <a:effectLst/>
                        </a:rPr>
                        <a:t>X</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a:txBody>
                    <a:bodyPr/>
                    <a:lstStyle/>
                    <a:p>
                      <a:pPr algn="ctr">
                        <a:lnSpc>
                          <a:spcPct val="150000"/>
                        </a:lnSpc>
                        <a:spcAft>
                          <a:spcPts val="600"/>
                        </a:spcAft>
                      </a:pPr>
                      <a:r>
                        <a:rPr lang="tr-TR" sz="1000">
                          <a:effectLst/>
                        </a:rPr>
                        <a:t>X</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a:txBody>
                    <a:bodyPr/>
                    <a:lstStyle/>
                    <a:p>
                      <a:pPr algn="ctr">
                        <a:lnSpc>
                          <a:spcPct val="150000"/>
                        </a:lnSpc>
                        <a:spcAft>
                          <a:spcPts val="600"/>
                        </a:spcAft>
                      </a:pPr>
                      <a:r>
                        <a:rPr lang="tr-TR" sz="1000">
                          <a:effectLst/>
                        </a:rPr>
                        <a:t>X</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extLst>
                  <a:ext uri="{0D108BD9-81ED-4DB2-BD59-A6C34878D82A}">
                    <a16:rowId xmlns:a16="http://schemas.microsoft.com/office/drawing/2014/main" val="1183583060"/>
                  </a:ext>
                </a:extLst>
              </a:tr>
              <a:tr h="441202">
                <a:tc>
                  <a:txBody>
                    <a:bodyPr/>
                    <a:lstStyle/>
                    <a:p>
                      <a:pPr algn="just">
                        <a:lnSpc>
                          <a:spcPct val="150000"/>
                        </a:lnSpc>
                        <a:spcAft>
                          <a:spcPts val="600"/>
                        </a:spcAft>
                      </a:pPr>
                      <a:r>
                        <a:rPr lang="tr-TR" sz="1000">
                          <a:effectLst/>
                        </a:rPr>
                        <a:t>TEKKEKÖY BELEDİYESİ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a:txBody>
                    <a:bodyPr/>
                    <a:lstStyle/>
                    <a:p>
                      <a:pPr algn="ctr">
                        <a:lnSpc>
                          <a:spcPct val="150000"/>
                        </a:lnSpc>
                        <a:spcAft>
                          <a:spcPts val="600"/>
                        </a:spcAft>
                      </a:pPr>
                      <a:r>
                        <a:rPr lang="tr-TR" sz="1000" dirty="0">
                          <a:effectLst/>
                        </a:rPr>
                        <a:t>X</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a:txBody>
                    <a:bodyPr/>
                    <a:lstStyle/>
                    <a:p>
                      <a:pPr algn="ctr">
                        <a:lnSpc>
                          <a:spcPct val="150000"/>
                        </a:lnSpc>
                        <a:spcAft>
                          <a:spcPts val="600"/>
                        </a:spcAft>
                      </a:pPr>
                      <a:r>
                        <a:rPr lang="tr-TR" sz="1000" dirty="0">
                          <a:effectLst/>
                        </a:rPr>
                        <a:t>X</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a:txBody>
                    <a:bodyPr/>
                    <a:lstStyle/>
                    <a:p>
                      <a:pPr algn="ctr">
                        <a:lnSpc>
                          <a:spcPct val="150000"/>
                        </a:lnSpc>
                        <a:spcAft>
                          <a:spcPts val="600"/>
                        </a:spcAft>
                      </a:pPr>
                      <a:r>
                        <a:rPr lang="tr-TR" sz="1000">
                          <a:effectLst/>
                        </a:rPr>
                        <a:t>X</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a:txBody>
                    <a:bodyPr/>
                    <a:lstStyle/>
                    <a:p>
                      <a:pPr algn="ctr">
                        <a:lnSpc>
                          <a:spcPct val="150000"/>
                        </a:lnSpc>
                        <a:spcAft>
                          <a:spcPts val="600"/>
                        </a:spcAft>
                      </a:pPr>
                      <a:r>
                        <a:rPr lang="tr-TR" sz="1000" dirty="0">
                          <a:effectLst/>
                        </a:rPr>
                        <a:t>X</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a:txBody>
                    <a:bodyPr/>
                    <a:lstStyle/>
                    <a:p>
                      <a:pPr algn="ctr">
                        <a:lnSpc>
                          <a:spcPct val="150000"/>
                        </a:lnSpc>
                        <a:spcAft>
                          <a:spcPts val="600"/>
                        </a:spcAft>
                      </a:pPr>
                      <a:r>
                        <a:rPr lang="tr-TR" sz="1000">
                          <a:effectLst/>
                        </a:rPr>
                        <a:t>X</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tc>
                  <a:txBody>
                    <a:bodyPr/>
                    <a:lstStyle/>
                    <a:p>
                      <a:pPr algn="ctr">
                        <a:lnSpc>
                          <a:spcPct val="150000"/>
                        </a:lnSpc>
                        <a:spcAft>
                          <a:spcPts val="600"/>
                        </a:spcAft>
                      </a:pPr>
                      <a:r>
                        <a:rPr lang="tr-TR" sz="1000" dirty="0">
                          <a:effectLst/>
                        </a:rPr>
                        <a:t>X</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4398" marR="44398" marT="0" marB="0"/>
                </a:tc>
                <a:extLst>
                  <a:ext uri="{0D108BD9-81ED-4DB2-BD59-A6C34878D82A}">
                    <a16:rowId xmlns:a16="http://schemas.microsoft.com/office/drawing/2014/main" val="2595970308"/>
                  </a:ext>
                </a:extLst>
              </a:tr>
            </a:tbl>
          </a:graphicData>
        </a:graphic>
      </p:graphicFrame>
    </p:spTree>
    <p:extLst>
      <p:ext uri="{BB962C8B-B14F-4D97-AF65-F5344CB8AC3E}">
        <p14:creationId xmlns:p14="http://schemas.microsoft.com/office/powerpoint/2010/main" val="39561714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1342770918"/>
              </p:ext>
            </p:extLst>
          </p:nvPr>
        </p:nvGraphicFramePr>
        <p:xfrm>
          <a:off x="1747798" y="374728"/>
          <a:ext cx="8911687" cy="12808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İçerik Yer Tutucusu 4"/>
          <p:cNvGraphicFramePr>
            <a:graphicFrameLocks noGrp="1"/>
          </p:cNvGraphicFramePr>
          <p:nvPr>
            <p:ph idx="1"/>
            <p:extLst>
              <p:ext uri="{D42A27DB-BD31-4B8C-83A1-F6EECF244321}">
                <p14:modId xmlns:p14="http://schemas.microsoft.com/office/powerpoint/2010/main" val="575087593"/>
              </p:ext>
            </p:extLst>
          </p:nvPr>
        </p:nvGraphicFramePr>
        <p:xfrm>
          <a:off x="1025237" y="1787235"/>
          <a:ext cx="10363200" cy="426258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2" name="Altbilgi Yer Tutucusu 1"/>
          <p:cNvSpPr>
            <a:spLocks noGrp="1"/>
          </p:cNvSpPr>
          <p:nvPr>
            <p:ph type="ftr" sz="quarter" idx="11"/>
          </p:nvPr>
        </p:nvSpPr>
        <p:spPr>
          <a:xfrm>
            <a:off x="4671845" y="6492875"/>
            <a:ext cx="6327648" cy="365125"/>
          </a:xfrm>
        </p:spPr>
        <p:txBody>
          <a:bodyPr/>
          <a:lstStyle/>
          <a:p>
            <a:r>
              <a:rPr lang="es-ES" dirty="0" smtClean="0"/>
              <a:t>6. Ulusal Yerel Yönetimler Sempozyumu</a:t>
            </a:r>
            <a:endParaRPr lang="tr-TR" dirty="0"/>
          </a:p>
        </p:txBody>
      </p:sp>
      <p:sp>
        <p:nvSpPr>
          <p:cNvPr id="6" name="Unvan 1"/>
          <p:cNvSpPr>
            <a:spLocks noGrp="1"/>
          </p:cNvSpPr>
          <p:nvPr>
            <p:ph type="title"/>
          </p:nvPr>
        </p:nvSpPr>
        <p:spPr>
          <a:xfrm>
            <a:off x="1088136" y="115177"/>
            <a:ext cx="10058400" cy="1609344"/>
          </a:xfrm>
        </p:spPr>
        <p:txBody>
          <a:bodyPr>
            <a:normAutofit/>
          </a:bodyPr>
          <a:lstStyle/>
          <a:p>
            <a:pPr algn="ctr"/>
            <a:r>
              <a:rPr lang="tr-TR" sz="2400" b="1" dirty="0" smtClean="0">
                <a:latin typeface="Calibri" panose="020F0502020204030204" pitchFamily="34" charset="0"/>
                <a:cs typeface="Calibri" panose="020F0502020204030204" pitchFamily="34" charset="0"/>
              </a:rPr>
              <a:t>Samsun, göç ve belediye</a:t>
            </a:r>
            <a:br>
              <a:rPr lang="tr-TR" sz="2400" b="1" dirty="0" smtClean="0">
                <a:latin typeface="Calibri" panose="020F0502020204030204" pitchFamily="34" charset="0"/>
                <a:cs typeface="Calibri" panose="020F0502020204030204" pitchFamily="34" charset="0"/>
              </a:rPr>
            </a:br>
            <a:r>
              <a:rPr lang="tr-TR" sz="2400" b="1" dirty="0" smtClean="0">
                <a:latin typeface="Calibri" panose="020F0502020204030204" pitchFamily="34" charset="0"/>
                <a:cs typeface="Calibri" panose="020F0502020204030204" pitchFamily="34" charset="0"/>
              </a:rPr>
              <a:t>görüşme sonuçları </a:t>
            </a:r>
            <a:endParaRPr lang="tr-T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515203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extLst>
              <p:ext uri="{D42A27DB-BD31-4B8C-83A1-F6EECF244321}">
                <p14:modId xmlns:p14="http://schemas.microsoft.com/office/powerpoint/2010/main" val="3272711270"/>
              </p:ext>
            </p:extLst>
          </p:nvPr>
        </p:nvGraphicFramePr>
        <p:xfrm>
          <a:off x="1332539" y="1653309"/>
          <a:ext cx="9772794" cy="44334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Altbilgi Yer Tutucusu 1"/>
          <p:cNvSpPr>
            <a:spLocks noGrp="1"/>
          </p:cNvSpPr>
          <p:nvPr>
            <p:ph type="ftr" sz="quarter" idx="11"/>
          </p:nvPr>
        </p:nvSpPr>
        <p:spPr>
          <a:xfrm>
            <a:off x="4348572" y="6291984"/>
            <a:ext cx="6327648" cy="365125"/>
          </a:xfrm>
        </p:spPr>
        <p:txBody>
          <a:bodyPr/>
          <a:lstStyle/>
          <a:p>
            <a:r>
              <a:rPr lang="es-ES" dirty="0" smtClean="0"/>
              <a:t>6. Ulusal Yerel Yönetimler Sempozyumu</a:t>
            </a:r>
            <a:endParaRPr lang="tr-TR" dirty="0"/>
          </a:p>
        </p:txBody>
      </p:sp>
      <p:sp>
        <p:nvSpPr>
          <p:cNvPr id="6" name="Unvan 1"/>
          <p:cNvSpPr>
            <a:spLocks noGrp="1"/>
          </p:cNvSpPr>
          <p:nvPr>
            <p:ph type="title"/>
          </p:nvPr>
        </p:nvSpPr>
        <p:spPr>
          <a:xfrm>
            <a:off x="1189736" y="262959"/>
            <a:ext cx="10058400" cy="1609344"/>
          </a:xfrm>
        </p:spPr>
        <p:txBody>
          <a:bodyPr>
            <a:normAutofit/>
          </a:bodyPr>
          <a:lstStyle/>
          <a:p>
            <a:pPr algn="ctr"/>
            <a:r>
              <a:rPr lang="tr-TR" sz="2400" b="1" dirty="0" smtClean="0">
                <a:latin typeface="Calibri" panose="020F0502020204030204" pitchFamily="34" charset="0"/>
                <a:cs typeface="Calibri" panose="020F0502020204030204" pitchFamily="34" charset="0"/>
              </a:rPr>
              <a:t>Samsun, göç ve belediye</a:t>
            </a:r>
            <a:br>
              <a:rPr lang="tr-TR" sz="2400" b="1" dirty="0" smtClean="0">
                <a:latin typeface="Calibri" panose="020F0502020204030204" pitchFamily="34" charset="0"/>
                <a:cs typeface="Calibri" panose="020F0502020204030204" pitchFamily="34" charset="0"/>
              </a:rPr>
            </a:br>
            <a:r>
              <a:rPr lang="tr-TR" sz="2400" b="1" dirty="0" smtClean="0">
                <a:latin typeface="Calibri" panose="020F0502020204030204" pitchFamily="34" charset="0"/>
                <a:cs typeface="Calibri" panose="020F0502020204030204" pitchFamily="34" charset="0"/>
              </a:rPr>
              <a:t>görüşme sonuçları </a:t>
            </a:r>
            <a:endParaRPr lang="tr-T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529144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TM03090434[[fn=Tahta Yazı]]</Template>
  <TotalTime>154</TotalTime>
  <Words>1415</Words>
  <Application>Microsoft Office PowerPoint</Application>
  <PresentationFormat>Geniş ekran</PresentationFormat>
  <Paragraphs>191</Paragraphs>
  <Slides>11</Slides>
  <Notes>3</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11</vt:i4>
      </vt:variant>
    </vt:vector>
  </HeadingPairs>
  <TitlesOfParts>
    <vt:vector size="19" baseType="lpstr">
      <vt:lpstr>Arial</vt:lpstr>
      <vt:lpstr>Calibri</vt:lpstr>
      <vt:lpstr>Comic Sans MS</vt:lpstr>
      <vt:lpstr>Rockwell</vt:lpstr>
      <vt:lpstr>Rockwell Condensed</vt:lpstr>
      <vt:lpstr>Times New Roman</vt:lpstr>
      <vt:lpstr>Wingdings</vt:lpstr>
      <vt:lpstr>Wood Type Yazı Tipi</vt:lpstr>
      <vt:lpstr>6. ULUSAL YEREL YÖNETİMLER SEMPOZYUMU  ULUSLARARARASI GÖÇ YÖNETİMİNDE  BELEDİYELER VE DİRENÇLİ KENTLER </vt:lpstr>
      <vt:lpstr>GÖÇ YÖNETİMİ</vt:lpstr>
      <vt:lpstr>GÖÇ-KENT-BELEDİYE</vt:lpstr>
      <vt:lpstr>GÖÇ-KENT-BELEDİYE</vt:lpstr>
      <vt:lpstr>Türkiye'de göç yönetimi</vt:lpstr>
      <vt:lpstr>Türkiye'de göç yönetimi</vt:lpstr>
      <vt:lpstr>Samsun, göç ve belediye Politika Belgelerinde Göç Yönetiminin Yeri </vt:lpstr>
      <vt:lpstr>Samsun, göç ve belediye görüşme sonuçları </vt:lpstr>
      <vt:lpstr>Samsun, göç ve belediye görüşme sonuçları </vt:lpstr>
      <vt:lpstr>SONUÇ</vt:lpstr>
      <vt:lpstr>öneri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ULUSLARARARASI GÖÇ YÖNETİMİNDE  BELEDİYELER VE DİRENÇLİ KENTLER </dc:title>
  <dc:creator>Lenovo</dc:creator>
  <cp:lastModifiedBy>Lenovo</cp:lastModifiedBy>
  <cp:revision>19</cp:revision>
  <dcterms:created xsi:type="dcterms:W3CDTF">2021-10-24T14:48:34Z</dcterms:created>
  <dcterms:modified xsi:type="dcterms:W3CDTF">2021-10-26T05:05:13Z</dcterms:modified>
</cp:coreProperties>
</file>