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0" r:id="rId3"/>
    <p:sldId id="277" r:id="rId4"/>
    <p:sldId id="278" r:id="rId5"/>
    <p:sldId id="279" r:id="rId6"/>
    <p:sldId id="280" r:id="rId7"/>
    <p:sldId id="258" r:id="rId8"/>
    <p:sldId id="259" r:id="rId9"/>
    <p:sldId id="260" r:id="rId10"/>
    <p:sldId id="264" r:id="rId11"/>
    <p:sldId id="267" r:id="rId12"/>
    <p:sldId id="266" r:id="rId13"/>
    <p:sldId id="268" r:id="rId14"/>
    <p:sldId id="269" r:id="rId15"/>
    <p:sldId id="261" r:id="rId16"/>
    <p:sldId id="287" r:id="rId17"/>
    <p:sldId id="262" r:id="rId18"/>
    <p:sldId id="276" r:id="rId19"/>
    <p:sldId id="274" r:id="rId20"/>
    <p:sldId id="275" r:id="rId21"/>
    <p:sldId id="263" r:id="rId22"/>
    <p:sldId id="284" r:id="rId23"/>
    <p:sldId id="281" r:id="rId24"/>
    <p:sldId id="282" r:id="rId25"/>
    <p:sldId id="283" r:id="rId26"/>
    <p:sldId id="285" r:id="rId27"/>
    <p:sldId id="286"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C65C14F-C6CD-4244-A724-218C98DC214A}"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431705-91D4-49BF-9CFD-98CF40D5E96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80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65C14F-C6CD-4244-A724-218C98DC214A}"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153442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65C14F-C6CD-4244-A724-218C98DC214A}"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409134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65C14F-C6CD-4244-A724-218C98DC214A}"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50773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C65C14F-C6CD-4244-A724-218C98DC214A}"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431705-91D4-49BF-9CFD-98CF40D5E96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1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65C14F-C6CD-4244-A724-218C98DC214A}"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262141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C65C14F-C6CD-4244-A724-218C98DC214A}" type="datetimeFigureOut">
              <a:rPr lang="tr-TR" smtClean="0"/>
              <a:t>19.12.2018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169971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C65C14F-C6CD-4244-A724-218C98DC214A}" type="datetimeFigureOut">
              <a:rPr lang="tr-TR" smtClean="0"/>
              <a:t>19.12.2018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245127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65C14F-C6CD-4244-A724-218C98DC214A}" type="datetimeFigureOut">
              <a:rPr lang="tr-TR" smtClean="0"/>
              <a:t>19.12.2018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226874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C65C14F-C6CD-4244-A724-218C98DC214A}" type="datetimeFigureOut">
              <a:rPr lang="tr-TR" smtClean="0"/>
              <a:t>19.12.2018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431705-91D4-49BF-9CFD-98CF40D5E965}" type="slidenum">
              <a:rPr lang="tr-TR" smtClean="0"/>
              <a:t>‹#›</a:t>
            </a:fld>
            <a:endParaRPr lang="tr-TR"/>
          </a:p>
        </p:txBody>
      </p:sp>
    </p:spTree>
    <p:extLst>
      <p:ext uri="{BB962C8B-B14F-4D97-AF65-F5344CB8AC3E}">
        <p14:creationId xmlns:p14="http://schemas.microsoft.com/office/powerpoint/2010/main" val="335641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65C14F-C6CD-4244-A724-218C98DC214A}"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431705-91D4-49BF-9CFD-98CF40D5E965}" type="slidenum">
              <a:rPr lang="tr-TR" smtClean="0"/>
              <a:t>‹#›</a:t>
            </a:fld>
            <a:endParaRPr lang="tr-TR"/>
          </a:p>
        </p:txBody>
      </p:sp>
    </p:spTree>
    <p:extLst>
      <p:ext uri="{BB962C8B-B14F-4D97-AF65-F5344CB8AC3E}">
        <p14:creationId xmlns:p14="http://schemas.microsoft.com/office/powerpoint/2010/main" val="283280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C65C14F-C6CD-4244-A724-218C98DC214A}" type="datetimeFigureOut">
              <a:rPr lang="tr-TR" smtClean="0"/>
              <a:t>19.12.2018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431705-91D4-49BF-9CFD-98CF40D5E965}"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21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00051" y="1031907"/>
            <a:ext cx="10058400" cy="3566160"/>
          </a:xfrm>
        </p:spPr>
        <p:txBody>
          <a:bodyPr>
            <a:normAutofit fontScale="90000"/>
          </a:bodyPr>
          <a:lstStyle/>
          <a:p>
            <a:r>
              <a:rPr lang="tr-TR" sz="6700" b="1" dirty="0"/>
              <a:t>TEMEL DEĞERLER VE SINIR GÜVENLİĞİ BAĞLAMINDA AVRUPA BİRLİĞİ’NİN SURİYE POLİTİKASINDAKİ AÇMAZLARI</a:t>
            </a:r>
            <a:r>
              <a:rPr lang="tr-TR" dirty="0"/>
              <a:t/>
            </a:r>
            <a:br>
              <a:rPr lang="tr-TR" dirty="0"/>
            </a:br>
            <a:endParaRPr lang="tr-TR" dirty="0"/>
          </a:p>
        </p:txBody>
      </p:sp>
      <p:sp>
        <p:nvSpPr>
          <p:cNvPr id="3" name="Alt Başlık 2"/>
          <p:cNvSpPr>
            <a:spLocks noGrp="1"/>
          </p:cNvSpPr>
          <p:nvPr>
            <p:ph type="subTitle" idx="1"/>
          </p:nvPr>
        </p:nvSpPr>
        <p:spPr>
          <a:xfrm>
            <a:off x="1100051" y="4455619"/>
            <a:ext cx="10058400" cy="1672225"/>
          </a:xfrm>
        </p:spPr>
        <p:txBody>
          <a:bodyPr>
            <a:normAutofit fontScale="92500" lnSpcReduction="10000"/>
          </a:bodyPr>
          <a:lstStyle/>
          <a:p>
            <a:r>
              <a:rPr lang="tr-TR" b="1" dirty="0"/>
              <a:t>Ceyda </a:t>
            </a:r>
            <a:r>
              <a:rPr lang="tr-TR" b="1" dirty="0" smtClean="0"/>
              <a:t>KURT</a:t>
            </a:r>
            <a:endParaRPr lang="tr-TR" dirty="0"/>
          </a:p>
          <a:p>
            <a:r>
              <a:rPr lang="tr-TR" sz="1900" dirty="0" smtClean="0"/>
              <a:t>Giresun </a:t>
            </a:r>
            <a:r>
              <a:rPr lang="tr-TR" sz="1900" dirty="0" err="1" smtClean="0"/>
              <a:t>Ünİversİtesİ</a:t>
            </a:r>
            <a:r>
              <a:rPr lang="tr-TR" sz="1900" dirty="0" smtClean="0"/>
              <a:t>, </a:t>
            </a:r>
            <a:r>
              <a:rPr lang="tr-TR" sz="1900" dirty="0" err="1" smtClean="0"/>
              <a:t>UluslararasI</a:t>
            </a:r>
            <a:r>
              <a:rPr lang="tr-TR" sz="1900" dirty="0" smtClean="0"/>
              <a:t> </a:t>
            </a:r>
            <a:r>
              <a:rPr lang="tr-TR" sz="1900" dirty="0" err="1" smtClean="0"/>
              <a:t>İlİşkİler</a:t>
            </a:r>
            <a:r>
              <a:rPr lang="tr-TR" sz="1900" dirty="0" smtClean="0"/>
              <a:t> Bölümü, LİSANS ÖĞRENCİSİ</a:t>
            </a:r>
          </a:p>
          <a:p>
            <a:r>
              <a:rPr lang="tr-TR" b="1" dirty="0" smtClean="0"/>
              <a:t>Kaan AKMAN </a:t>
            </a:r>
          </a:p>
          <a:p>
            <a:r>
              <a:rPr lang="tr-TR" sz="1900" dirty="0" err="1"/>
              <a:t>Ondokuz</a:t>
            </a:r>
            <a:r>
              <a:rPr lang="tr-TR" sz="1900" dirty="0"/>
              <a:t> </a:t>
            </a:r>
            <a:r>
              <a:rPr lang="tr-TR" sz="1900" dirty="0" err="1" smtClean="0"/>
              <a:t>MayIs</a:t>
            </a:r>
            <a:r>
              <a:rPr lang="tr-TR" sz="1900" dirty="0" smtClean="0"/>
              <a:t> </a:t>
            </a:r>
            <a:r>
              <a:rPr lang="tr-TR" sz="1900" dirty="0" err="1" smtClean="0"/>
              <a:t>Üniversİtesİ</a:t>
            </a:r>
            <a:r>
              <a:rPr lang="tr-TR" sz="1900" dirty="0" smtClean="0"/>
              <a:t>, </a:t>
            </a:r>
            <a:r>
              <a:rPr lang="tr-TR" sz="1900" dirty="0"/>
              <a:t>Kamu </a:t>
            </a:r>
            <a:r>
              <a:rPr lang="tr-TR" sz="1900" dirty="0" err="1" smtClean="0"/>
              <a:t>Yönetİmİ</a:t>
            </a:r>
            <a:r>
              <a:rPr lang="tr-TR" sz="1900" dirty="0" smtClean="0"/>
              <a:t>, </a:t>
            </a:r>
            <a:r>
              <a:rPr lang="tr-TR" sz="1900" dirty="0"/>
              <a:t>A.B.D. Yüksek </a:t>
            </a:r>
            <a:r>
              <a:rPr lang="tr-TR" sz="1900" dirty="0" err="1" smtClean="0"/>
              <a:t>Lİsans</a:t>
            </a:r>
            <a:r>
              <a:rPr lang="tr-TR" sz="1900" dirty="0" smtClean="0"/>
              <a:t> </a:t>
            </a:r>
            <a:r>
              <a:rPr lang="tr-TR" sz="1900" dirty="0"/>
              <a:t>Öğrencisi</a:t>
            </a:r>
            <a:endParaRPr lang="tr-TR" sz="1900" b="1" dirty="0"/>
          </a:p>
        </p:txBody>
      </p:sp>
    </p:spTree>
    <p:extLst>
      <p:ext uri="{BB962C8B-B14F-4D97-AF65-F5344CB8AC3E}">
        <p14:creationId xmlns:p14="http://schemas.microsoft.com/office/powerpoint/2010/main" val="13477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AB’NİN GÖÇ POLİTİKALARI</a:t>
            </a:r>
            <a:endParaRPr lang="tr-TR" dirty="0"/>
          </a:p>
        </p:txBody>
      </p:sp>
      <p:sp>
        <p:nvSpPr>
          <p:cNvPr id="3" name="İçerik Yer Tutucusu 2"/>
          <p:cNvSpPr>
            <a:spLocks noGrp="1"/>
          </p:cNvSpPr>
          <p:nvPr>
            <p:ph idx="1"/>
          </p:nvPr>
        </p:nvSpPr>
        <p:spPr/>
        <p:txBody>
          <a:bodyPr>
            <a:normAutofit lnSpcReduction="10000"/>
          </a:bodyPr>
          <a:lstStyle/>
          <a:p>
            <a:pPr algn="just"/>
            <a:r>
              <a:rPr lang="es-ES" dirty="0"/>
              <a:t>AB’nin genişleme ve derinleşme sürecine </a:t>
            </a:r>
            <a:r>
              <a:rPr lang="es-ES" dirty="0" smtClean="0"/>
              <a:t>ve</a:t>
            </a:r>
            <a:r>
              <a:rPr lang="tr-TR" dirty="0" smtClean="0"/>
              <a:t> bunlarla </a:t>
            </a:r>
            <a:r>
              <a:rPr lang="tr-TR" dirty="0"/>
              <a:t>bağlantılı </a:t>
            </a:r>
            <a:r>
              <a:rPr lang="tr-TR" dirty="0" smtClean="0"/>
              <a:t>gelişen bir </a:t>
            </a:r>
            <a:r>
              <a:rPr lang="tr-TR" dirty="0"/>
              <a:t>göç </a:t>
            </a:r>
            <a:r>
              <a:rPr lang="tr-TR" dirty="0" smtClean="0"/>
              <a:t>yönetimi bulunmaktadır. </a:t>
            </a:r>
          </a:p>
          <a:p>
            <a:pPr algn="just"/>
            <a:r>
              <a:rPr lang="tr-TR" b="1" dirty="0" smtClean="0"/>
              <a:t>Öncelik: Üye ülkeler arası dolaşım </a:t>
            </a:r>
          </a:p>
          <a:p>
            <a:pPr algn="just"/>
            <a:r>
              <a:rPr lang="tr-TR" dirty="0" smtClean="0"/>
              <a:t>AB’nin </a:t>
            </a:r>
            <a:r>
              <a:rPr lang="tr-TR" dirty="0"/>
              <a:t>derinleşme </a:t>
            </a:r>
            <a:r>
              <a:rPr lang="tr-TR" dirty="0" smtClean="0"/>
              <a:t>sürecinde </a:t>
            </a:r>
            <a:r>
              <a:rPr lang="nn-NO" dirty="0" smtClean="0"/>
              <a:t>1986 </a:t>
            </a:r>
            <a:r>
              <a:rPr lang="nn-NO" dirty="0"/>
              <a:t>Avrupa Tek Senedi ile birlikte </a:t>
            </a:r>
            <a:r>
              <a:rPr lang="nn-NO" dirty="0" smtClean="0"/>
              <a:t>ortak</a:t>
            </a:r>
            <a:r>
              <a:rPr lang="tr-TR" dirty="0" smtClean="0"/>
              <a:t> </a:t>
            </a:r>
            <a:r>
              <a:rPr lang="es-ES" dirty="0" smtClean="0"/>
              <a:t>pazarın </a:t>
            </a:r>
            <a:r>
              <a:rPr lang="es-ES" dirty="0"/>
              <a:t>kurulması ve 1990 tarihinde </a:t>
            </a:r>
            <a:r>
              <a:rPr lang="es-ES" dirty="0" smtClean="0"/>
              <a:t>imzalanan</a:t>
            </a:r>
            <a:r>
              <a:rPr lang="tr-TR" dirty="0" smtClean="0"/>
              <a:t> </a:t>
            </a:r>
            <a:r>
              <a:rPr lang="de-DE" dirty="0" err="1" smtClean="0"/>
              <a:t>ve</a:t>
            </a:r>
            <a:r>
              <a:rPr lang="de-DE" dirty="0" smtClean="0"/>
              <a:t> </a:t>
            </a:r>
            <a:r>
              <a:rPr lang="de-DE" dirty="0"/>
              <a:t>1995’te </a:t>
            </a:r>
            <a:r>
              <a:rPr lang="de-DE" dirty="0" err="1"/>
              <a:t>yürürlüğe</a:t>
            </a:r>
            <a:r>
              <a:rPr lang="de-DE" dirty="0"/>
              <a:t> </a:t>
            </a:r>
            <a:r>
              <a:rPr lang="de-DE" dirty="0" err="1"/>
              <a:t>giren</a:t>
            </a:r>
            <a:r>
              <a:rPr lang="de-DE" dirty="0"/>
              <a:t> </a:t>
            </a:r>
            <a:r>
              <a:rPr lang="de-DE" dirty="0" smtClean="0"/>
              <a:t>Schengen</a:t>
            </a:r>
            <a:r>
              <a:rPr lang="tr-TR" dirty="0" smtClean="0"/>
              <a:t> Sözleşmesi </a:t>
            </a:r>
            <a:r>
              <a:rPr lang="tr-TR" dirty="0"/>
              <a:t>sayesinde taraf devlet </a:t>
            </a:r>
            <a:r>
              <a:rPr lang="tr-TR" dirty="0" smtClean="0"/>
              <a:t>vatandaşlarına serbest </a:t>
            </a:r>
            <a:r>
              <a:rPr lang="tr-TR" dirty="0"/>
              <a:t>(pasaportsuz) dolaşım </a:t>
            </a:r>
            <a:r>
              <a:rPr lang="tr-TR" dirty="0" smtClean="0"/>
              <a:t>hakkının verilmesi </a:t>
            </a:r>
            <a:r>
              <a:rPr lang="tr-TR" dirty="0"/>
              <a:t>AB’de sınırların içeride ne </a:t>
            </a:r>
            <a:r>
              <a:rPr lang="tr-TR" dirty="0" smtClean="0"/>
              <a:t>şekilde kaldırılabileceğini </a:t>
            </a:r>
            <a:r>
              <a:rPr lang="tr-TR" dirty="0"/>
              <a:t>göstermiştir</a:t>
            </a:r>
            <a:r>
              <a:rPr lang="tr-TR" dirty="0" smtClean="0"/>
              <a:t>.</a:t>
            </a:r>
          </a:p>
          <a:p>
            <a:pPr algn="just"/>
            <a:r>
              <a:rPr lang="tr-TR" b="1" dirty="0" smtClean="0"/>
              <a:t>Sonra: Düzenli Göçmen Alımı</a:t>
            </a:r>
          </a:p>
          <a:p>
            <a:pPr algn="just"/>
            <a:r>
              <a:rPr lang="tr-TR" dirty="0"/>
              <a:t>AB’nin göç politikalarının özü bir yandan kendi içinde entegre olurken öte </a:t>
            </a:r>
            <a:r>
              <a:rPr lang="tr-TR" dirty="0" smtClean="0"/>
              <a:t>yandan ihtiyacı </a:t>
            </a:r>
            <a:r>
              <a:rPr lang="tr-TR" dirty="0"/>
              <a:t>olan göçmenlerin düzenli bir biçimde AB alanına getirilmesine </a:t>
            </a:r>
            <a:r>
              <a:rPr lang="tr-TR" dirty="0" smtClean="0"/>
              <a:t>dayanmaktadır. Bu </a:t>
            </a:r>
            <a:r>
              <a:rPr lang="tr-TR" dirty="0"/>
              <a:t>bakımdan AB ikinci dünya savaşından sonra bir yandan kendi içinde </a:t>
            </a:r>
            <a:r>
              <a:rPr lang="tr-TR" dirty="0" smtClean="0"/>
              <a:t>entegrasyonu güçlendirerek </a:t>
            </a:r>
            <a:r>
              <a:rPr lang="tr-TR" dirty="0"/>
              <a:t>serbest dolaşımının önünü açmış, öte yandan dış sınırlarının </a:t>
            </a:r>
            <a:r>
              <a:rPr lang="tr-TR" dirty="0" smtClean="0"/>
              <a:t>korunmasını güçlendiren </a:t>
            </a:r>
            <a:r>
              <a:rPr lang="tr-TR" dirty="0"/>
              <a:t>uygulamalar geliştirerek düzensiz göçün en alt seviyede tutulması amaçlamıştır</a:t>
            </a:r>
          </a:p>
        </p:txBody>
      </p:sp>
    </p:spTree>
    <p:extLst>
      <p:ext uri="{BB962C8B-B14F-4D97-AF65-F5344CB8AC3E}">
        <p14:creationId xmlns:p14="http://schemas.microsoft.com/office/powerpoint/2010/main" val="2572936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Maastricht </a:t>
            </a:r>
            <a:r>
              <a:rPr lang="tr-TR" dirty="0" smtClean="0"/>
              <a:t>Antlaşması ve Göç</a:t>
            </a:r>
            <a:endParaRPr lang="tr-TR" dirty="0"/>
          </a:p>
        </p:txBody>
      </p:sp>
      <p:sp>
        <p:nvSpPr>
          <p:cNvPr id="3" name="İçerik Yer Tutucusu 2"/>
          <p:cNvSpPr>
            <a:spLocks noGrp="1"/>
          </p:cNvSpPr>
          <p:nvPr>
            <p:ph idx="1"/>
          </p:nvPr>
        </p:nvSpPr>
        <p:spPr/>
        <p:txBody>
          <a:bodyPr/>
          <a:lstStyle/>
          <a:p>
            <a:pPr algn="just"/>
            <a:r>
              <a:rPr lang="es-ES" dirty="0"/>
              <a:t>1992 senesinde imzalanan ve 1993’te </a:t>
            </a:r>
            <a:r>
              <a:rPr lang="es-ES" dirty="0" smtClean="0"/>
              <a:t>yürürlüğe</a:t>
            </a:r>
            <a:r>
              <a:rPr lang="tr-TR" dirty="0" smtClean="0"/>
              <a:t> giren </a:t>
            </a:r>
            <a:r>
              <a:rPr lang="tr-TR" dirty="0"/>
              <a:t>Maastricht Antlaşması </a:t>
            </a:r>
            <a:r>
              <a:rPr lang="tr-TR" dirty="0" smtClean="0"/>
              <a:t>çerçevesinde Avrupa </a:t>
            </a:r>
            <a:r>
              <a:rPr lang="tr-TR" dirty="0"/>
              <a:t>Topluluğu Avrupa Birliği adını </a:t>
            </a:r>
            <a:r>
              <a:rPr lang="tr-TR" dirty="0" smtClean="0"/>
              <a:t>almış ve </a:t>
            </a:r>
            <a:r>
              <a:rPr lang="tr-TR" dirty="0"/>
              <a:t>AB’nin “üç temel direği” </a:t>
            </a:r>
            <a:r>
              <a:rPr lang="tr-TR" dirty="0" smtClean="0"/>
              <a:t>oluşturulmuştur.</a:t>
            </a:r>
            <a:r>
              <a:rPr lang="tr-TR" dirty="0"/>
              <a:t> Antlaşmanın AB’nin göç yönetimi </a:t>
            </a:r>
            <a:r>
              <a:rPr lang="tr-TR" dirty="0" smtClean="0"/>
              <a:t>açısından en </a:t>
            </a:r>
            <a:r>
              <a:rPr lang="tr-TR" dirty="0"/>
              <a:t>önemli icraatı Antlaşmadan önce </a:t>
            </a:r>
            <a:r>
              <a:rPr lang="tr-TR" dirty="0" smtClean="0"/>
              <a:t>devletlerarası </a:t>
            </a:r>
            <a:r>
              <a:rPr lang="tr-TR" dirty="0"/>
              <a:t>koordine edilen </a:t>
            </a:r>
            <a:r>
              <a:rPr lang="tr-TR" dirty="0" err="1"/>
              <a:t>Trevi</a:t>
            </a:r>
            <a:r>
              <a:rPr lang="tr-TR" dirty="0"/>
              <a:t> ve Göç </a:t>
            </a:r>
            <a:r>
              <a:rPr lang="tr-TR" dirty="0" smtClean="0"/>
              <a:t>Grubu gibi </a:t>
            </a:r>
            <a:r>
              <a:rPr lang="tr-TR" dirty="0"/>
              <a:t>oluşumları kurumsal olarak </a:t>
            </a:r>
            <a:r>
              <a:rPr lang="tr-TR" dirty="0" smtClean="0"/>
              <a:t>birleştirmesi  ve </a:t>
            </a:r>
            <a:r>
              <a:rPr lang="tr-TR" dirty="0" err="1"/>
              <a:t>Trevi</a:t>
            </a:r>
            <a:r>
              <a:rPr lang="tr-TR" dirty="0"/>
              <a:t> Grubunu AB’nin üçüncü temeli </a:t>
            </a:r>
            <a:r>
              <a:rPr lang="tr-TR" dirty="0" smtClean="0"/>
              <a:t>olan Adalet </a:t>
            </a:r>
            <a:r>
              <a:rPr lang="tr-TR" dirty="0"/>
              <a:t>ve İçişleri alanına entegre etmesidir.</a:t>
            </a:r>
          </a:p>
        </p:txBody>
      </p:sp>
    </p:spTree>
    <p:extLst>
      <p:ext uri="{BB962C8B-B14F-4D97-AF65-F5344CB8AC3E}">
        <p14:creationId xmlns:p14="http://schemas.microsoft.com/office/powerpoint/2010/main" val="2438900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Amsterdam </a:t>
            </a:r>
            <a:r>
              <a:rPr lang="tr-TR" dirty="0" smtClean="0"/>
              <a:t>Antlaşması ve Göç</a:t>
            </a:r>
            <a:endParaRPr lang="tr-TR" dirty="0"/>
          </a:p>
        </p:txBody>
      </p:sp>
      <p:sp>
        <p:nvSpPr>
          <p:cNvPr id="3" name="İçerik Yer Tutucusu 2"/>
          <p:cNvSpPr>
            <a:spLocks noGrp="1"/>
          </p:cNvSpPr>
          <p:nvPr>
            <p:ph idx="1"/>
          </p:nvPr>
        </p:nvSpPr>
        <p:spPr/>
        <p:txBody>
          <a:bodyPr>
            <a:normAutofit/>
          </a:bodyPr>
          <a:lstStyle/>
          <a:p>
            <a:pPr algn="just"/>
            <a:r>
              <a:rPr lang="tr-TR" dirty="0"/>
              <a:t>AB’nin  göç yönetiminin müktesebata entegre edilmesinin  en önemli dönüm noktası 1997’de imzalanan ve bundan iki sene sonra yürürlüğe giren Amsterdam Antlaşması’ </a:t>
            </a:r>
            <a:r>
              <a:rPr lang="tr-TR" dirty="0" err="1"/>
              <a:t>dır</a:t>
            </a:r>
            <a:r>
              <a:rPr lang="tr-TR" dirty="0" smtClean="0"/>
              <a:t>.</a:t>
            </a:r>
          </a:p>
          <a:p>
            <a:pPr algn="just"/>
            <a:endParaRPr lang="tr-TR" dirty="0" smtClean="0"/>
          </a:p>
          <a:p>
            <a:pPr algn="just"/>
            <a:r>
              <a:rPr lang="tr-TR" dirty="0" smtClean="0"/>
              <a:t>Amsterdam </a:t>
            </a:r>
            <a:r>
              <a:rPr lang="tr-TR" dirty="0"/>
              <a:t>Antlaşması’yla birlikte</a:t>
            </a:r>
            <a:r>
              <a:rPr lang="tr-TR" b="1" u="sng" dirty="0"/>
              <a:t>: </a:t>
            </a:r>
            <a:r>
              <a:rPr lang="tr-TR" b="1" u="sng" dirty="0" smtClean="0"/>
              <a:t>Birliğin “bir </a:t>
            </a:r>
            <a:r>
              <a:rPr lang="tr-TR" b="1" u="sng" dirty="0"/>
              <a:t>özgürlük, güvenlik ve adalet</a:t>
            </a:r>
            <a:r>
              <a:rPr lang="tr-TR" dirty="0"/>
              <a:t>” alanı </a:t>
            </a:r>
            <a:r>
              <a:rPr lang="tr-TR" dirty="0" smtClean="0"/>
              <a:t>olduğu belirtilmiş</a:t>
            </a:r>
            <a:r>
              <a:rPr lang="tr-TR" dirty="0"/>
              <a:t>; Antlaşmaya serbest </a:t>
            </a:r>
            <a:r>
              <a:rPr lang="tr-TR" dirty="0" smtClean="0"/>
              <a:t>hareket, göç </a:t>
            </a:r>
            <a:r>
              <a:rPr lang="tr-TR" dirty="0"/>
              <a:t>ve iltica konularını kapsayan bir </a:t>
            </a:r>
            <a:r>
              <a:rPr lang="tr-TR" dirty="0" smtClean="0"/>
              <a:t>bölüm eklemiş</a:t>
            </a:r>
            <a:r>
              <a:rPr lang="tr-TR" dirty="0"/>
              <a:t>; </a:t>
            </a:r>
            <a:r>
              <a:rPr lang="tr-TR" dirty="0" err="1"/>
              <a:t>Schengen</a:t>
            </a:r>
            <a:r>
              <a:rPr lang="tr-TR" dirty="0"/>
              <a:t> Sözleşmesini </a:t>
            </a:r>
            <a:r>
              <a:rPr lang="tr-TR" dirty="0" smtClean="0"/>
              <a:t>Antlaşma çerçevesine </a:t>
            </a:r>
            <a:r>
              <a:rPr lang="tr-TR" dirty="0"/>
              <a:t>dahil etmiş; ve ırk ve etnik </a:t>
            </a:r>
            <a:r>
              <a:rPr lang="tr-TR" dirty="0" smtClean="0"/>
              <a:t>kimlik temelinde </a:t>
            </a:r>
            <a:r>
              <a:rPr lang="tr-TR" dirty="0"/>
              <a:t>ayrımcılığa karşı yasamanın </a:t>
            </a:r>
            <a:r>
              <a:rPr lang="tr-TR" dirty="0" smtClean="0"/>
              <a:t>önünü açmıştır.</a:t>
            </a:r>
          </a:p>
        </p:txBody>
      </p:sp>
    </p:spTree>
    <p:extLst>
      <p:ext uri="{BB962C8B-B14F-4D97-AF65-F5344CB8AC3E}">
        <p14:creationId xmlns:p14="http://schemas.microsoft.com/office/powerpoint/2010/main" val="538785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Tampere </a:t>
            </a:r>
            <a:r>
              <a:rPr lang="tr-TR" dirty="0" smtClean="0"/>
              <a:t>Zirvesi</a:t>
            </a:r>
            <a:endParaRPr lang="tr-TR" dirty="0"/>
          </a:p>
        </p:txBody>
      </p:sp>
      <p:sp>
        <p:nvSpPr>
          <p:cNvPr id="3" name="İçerik Yer Tutucusu 2"/>
          <p:cNvSpPr>
            <a:spLocks noGrp="1"/>
          </p:cNvSpPr>
          <p:nvPr>
            <p:ph idx="1"/>
          </p:nvPr>
        </p:nvSpPr>
        <p:spPr/>
        <p:txBody>
          <a:bodyPr/>
          <a:lstStyle/>
          <a:p>
            <a:pPr algn="just"/>
            <a:r>
              <a:rPr lang="tr-TR" dirty="0"/>
              <a:t>Amsterdam Antlaşmasından sonra </a:t>
            </a:r>
            <a:r>
              <a:rPr lang="tr-TR" dirty="0" smtClean="0"/>
              <a:t>Tampere Zirvesinde göçmenlerin </a:t>
            </a:r>
            <a:r>
              <a:rPr lang="tr-TR" dirty="0"/>
              <a:t>kabul koşullarında </a:t>
            </a:r>
            <a:r>
              <a:rPr lang="tr-TR" dirty="0" smtClean="0"/>
              <a:t>ekonomik sebeplerle </a:t>
            </a:r>
            <a:r>
              <a:rPr lang="tr-TR" dirty="0"/>
              <a:t>insani sebeplerinin </a:t>
            </a:r>
            <a:r>
              <a:rPr lang="tr-TR" dirty="0" smtClean="0"/>
              <a:t>dengelenmesi; </a:t>
            </a:r>
            <a:r>
              <a:rPr lang="tr-TR" sz="2400" i="1" dirty="0" smtClean="0"/>
              <a:t>üçüncü </a:t>
            </a:r>
            <a:r>
              <a:rPr lang="tr-TR" sz="2400" i="1" dirty="0"/>
              <a:t>ülke vatandaşlarına </a:t>
            </a:r>
            <a:r>
              <a:rPr lang="tr-TR" sz="2400" i="1" dirty="0" smtClean="0"/>
              <a:t>üye ülke vatandaşlarıyla olabildiğince </a:t>
            </a:r>
            <a:r>
              <a:rPr lang="tr-TR" sz="2400" i="1" dirty="0"/>
              <a:t>aynı haklar ve yükümlülüklerin verilmesi</a:t>
            </a:r>
            <a:r>
              <a:rPr lang="tr-TR" dirty="0"/>
              <a:t>; göç yönetiminde </a:t>
            </a:r>
            <a:r>
              <a:rPr lang="tr-TR" dirty="0" smtClean="0"/>
              <a:t>menşelerle </a:t>
            </a:r>
            <a:r>
              <a:rPr lang="tr-TR" dirty="0"/>
              <a:t>ortaklık kurulması üzerinde </a:t>
            </a:r>
            <a:r>
              <a:rPr lang="tr-TR" dirty="0" smtClean="0"/>
              <a:t>mutabakat sağlamıştır</a:t>
            </a:r>
            <a:endParaRPr lang="tr-TR" dirty="0"/>
          </a:p>
        </p:txBody>
      </p:sp>
    </p:spTree>
    <p:extLst>
      <p:ext uri="{BB962C8B-B14F-4D97-AF65-F5344CB8AC3E}">
        <p14:creationId xmlns:p14="http://schemas.microsoft.com/office/powerpoint/2010/main" val="49978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11 EYLÜL SONRASI </a:t>
            </a:r>
            <a:endParaRPr lang="tr-TR" dirty="0"/>
          </a:p>
        </p:txBody>
      </p:sp>
      <p:sp>
        <p:nvSpPr>
          <p:cNvPr id="3" name="İçerik Yer Tutucusu 2"/>
          <p:cNvSpPr>
            <a:spLocks noGrp="1"/>
          </p:cNvSpPr>
          <p:nvPr>
            <p:ph idx="1"/>
          </p:nvPr>
        </p:nvSpPr>
        <p:spPr/>
        <p:txBody>
          <a:bodyPr>
            <a:normAutofit/>
          </a:bodyPr>
          <a:lstStyle/>
          <a:p>
            <a:pPr algn="just"/>
            <a:r>
              <a:rPr lang="tr-TR" dirty="0"/>
              <a:t>AB Tampere Zirvesi ile birlikte AB </a:t>
            </a:r>
            <a:r>
              <a:rPr lang="tr-TR" dirty="0" smtClean="0"/>
              <a:t>politikasının güvenlik </a:t>
            </a:r>
            <a:r>
              <a:rPr lang="tr-TR" dirty="0"/>
              <a:t>ekseninden kurtulacağı </a:t>
            </a:r>
            <a:r>
              <a:rPr lang="tr-TR" dirty="0" smtClean="0"/>
              <a:t>sinyalleri verse </a:t>
            </a:r>
            <a:r>
              <a:rPr lang="tr-TR" dirty="0"/>
              <a:t>de, 9 Eylül 2001 tarihinde </a:t>
            </a:r>
            <a:r>
              <a:rPr lang="tr-TR" dirty="0" smtClean="0"/>
              <a:t>Amerika Birleşik </a:t>
            </a:r>
            <a:r>
              <a:rPr lang="tr-TR" dirty="0"/>
              <a:t>Devletleri’nde gerçekleştirilen </a:t>
            </a:r>
            <a:r>
              <a:rPr lang="tr-TR" dirty="0" smtClean="0"/>
              <a:t>terörist saldırı </a:t>
            </a:r>
            <a:r>
              <a:rPr lang="tr-TR" dirty="0"/>
              <a:t>yüzünden AB göç politikası </a:t>
            </a:r>
            <a:r>
              <a:rPr lang="tr-TR" dirty="0" smtClean="0"/>
              <a:t>tekrar güvenlik </a:t>
            </a:r>
            <a:r>
              <a:rPr lang="tr-TR" dirty="0"/>
              <a:t>eksenine dönmüştür</a:t>
            </a:r>
            <a:r>
              <a:rPr lang="tr-TR" dirty="0" smtClean="0"/>
              <a:t>.</a:t>
            </a:r>
          </a:p>
          <a:p>
            <a:pPr algn="just"/>
            <a:r>
              <a:rPr lang="tr-TR" dirty="0" smtClean="0"/>
              <a:t> </a:t>
            </a:r>
            <a:r>
              <a:rPr lang="tr-TR" dirty="0"/>
              <a:t>11 Eylül’ün </a:t>
            </a:r>
            <a:r>
              <a:rPr lang="tr-TR" dirty="0" smtClean="0"/>
              <a:t>AB göç </a:t>
            </a:r>
            <a:r>
              <a:rPr lang="tr-TR" dirty="0"/>
              <a:t>politikası üzerindeki etkisi saldırı </a:t>
            </a:r>
            <a:r>
              <a:rPr lang="tr-TR" dirty="0" smtClean="0"/>
              <a:t>öncesi göç </a:t>
            </a:r>
            <a:r>
              <a:rPr lang="tr-TR" dirty="0"/>
              <a:t>yönetimi konusunda özellikle </a:t>
            </a:r>
            <a:r>
              <a:rPr lang="tr-TR" dirty="0" smtClean="0"/>
              <a:t>Tampere Zirvesi’nden </a:t>
            </a:r>
            <a:r>
              <a:rPr lang="tr-TR" dirty="0"/>
              <a:t>sonra geliştirilen çizgi ile </a:t>
            </a:r>
            <a:r>
              <a:rPr lang="tr-TR" dirty="0" smtClean="0"/>
              <a:t>saldırı sonrasındaki </a:t>
            </a:r>
            <a:r>
              <a:rPr lang="tr-TR" dirty="0"/>
              <a:t>çizgi arasındaki fark </a:t>
            </a:r>
            <a:r>
              <a:rPr lang="tr-TR" dirty="0" smtClean="0"/>
              <a:t>üzerinden anlaşılabilir.</a:t>
            </a:r>
          </a:p>
          <a:p>
            <a:pPr algn="just"/>
            <a:r>
              <a:rPr lang="tr-TR" dirty="0" smtClean="0"/>
              <a:t>Zira </a:t>
            </a:r>
            <a:r>
              <a:rPr lang="tr-TR" dirty="0"/>
              <a:t>11 Eylül öncesi </a:t>
            </a:r>
            <a:r>
              <a:rPr lang="tr-TR" dirty="0" smtClean="0"/>
              <a:t>Avrupa Komisyonu </a:t>
            </a:r>
            <a:r>
              <a:rPr lang="tr-TR" dirty="0"/>
              <a:t>AB Konseyi ve </a:t>
            </a:r>
            <a:r>
              <a:rPr lang="tr-TR" dirty="0" smtClean="0"/>
              <a:t>Parlamentosu’na gönderdiği </a:t>
            </a:r>
            <a:r>
              <a:rPr lang="tr-TR" dirty="0"/>
              <a:t>tebliğde AB’nin geçmiş </a:t>
            </a:r>
            <a:r>
              <a:rPr lang="tr-TR" dirty="0" smtClean="0"/>
              <a:t>yıllarda uygulanan </a:t>
            </a:r>
            <a:r>
              <a:rPr lang="tr-TR" dirty="0"/>
              <a:t>“sıfır göç” politikasını tekrar </a:t>
            </a:r>
            <a:r>
              <a:rPr lang="tr-TR" dirty="0" smtClean="0"/>
              <a:t>düşünmesi için </a:t>
            </a:r>
            <a:r>
              <a:rPr lang="tr-TR" dirty="0"/>
              <a:t>sebepler sunmuş (Avrupa </a:t>
            </a:r>
            <a:r>
              <a:rPr lang="tr-TR" dirty="0" smtClean="0"/>
              <a:t>ülkelerinde vasıflı </a:t>
            </a:r>
            <a:r>
              <a:rPr lang="tr-TR" dirty="0"/>
              <a:t>ve vasıfsız işgücünde </a:t>
            </a:r>
            <a:r>
              <a:rPr lang="tr-TR" dirty="0" smtClean="0"/>
              <a:t>büyüyen boşluklar</a:t>
            </a:r>
            <a:r>
              <a:rPr lang="tr-TR" dirty="0"/>
              <a:t>, yaşlanan Avrupa nüfusu ve </a:t>
            </a:r>
            <a:r>
              <a:rPr lang="tr-TR" dirty="0" smtClean="0"/>
              <a:t>giderek büyüyen </a:t>
            </a:r>
            <a:r>
              <a:rPr lang="tr-TR" dirty="0"/>
              <a:t>ırkçılık problemi) ancak 11 Eylül </a:t>
            </a:r>
            <a:r>
              <a:rPr lang="tr-TR" dirty="0" smtClean="0"/>
              <a:t>ile birlikte </a:t>
            </a:r>
            <a:r>
              <a:rPr lang="tr-TR" dirty="0"/>
              <a:t>bu çabalar suya düşmüştür.</a:t>
            </a:r>
          </a:p>
        </p:txBody>
      </p:sp>
    </p:spTree>
    <p:extLst>
      <p:ext uri="{BB962C8B-B14F-4D97-AF65-F5344CB8AC3E}">
        <p14:creationId xmlns:p14="http://schemas.microsoft.com/office/powerpoint/2010/main" val="131623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SURİYE KRİZİ VE AB YAKLAŞIMI</a:t>
            </a:r>
            <a:endParaRPr lang="tr-TR" dirty="0"/>
          </a:p>
        </p:txBody>
      </p:sp>
      <p:sp>
        <p:nvSpPr>
          <p:cNvPr id="3" name="İçerik Yer Tutucusu 2"/>
          <p:cNvSpPr>
            <a:spLocks noGrp="1"/>
          </p:cNvSpPr>
          <p:nvPr>
            <p:ph idx="1"/>
          </p:nvPr>
        </p:nvSpPr>
        <p:spPr/>
        <p:txBody>
          <a:bodyPr/>
          <a:lstStyle/>
          <a:p>
            <a:pPr algn="just">
              <a:buFont typeface="Wingdings" panose="05000000000000000000" pitchFamily="2" charset="2"/>
              <a:buChar char="v"/>
            </a:pPr>
            <a:endParaRPr lang="tr-TR" b="1" dirty="0" smtClean="0">
              <a:solidFill>
                <a:schemeClr val="tx1"/>
              </a:solidFill>
              <a:cs typeface="Times New Roman" panose="02020603050405020304" pitchFamily="18" charset="0"/>
            </a:endParaRPr>
          </a:p>
          <a:p>
            <a:pPr algn="just">
              <a:buFont typeface="Wingdings" panose="05000000000000000000" pitchFamily="2" charset="2"/>
              <a:buChar char="v"/>
            </a:pPr>
            <a:r>
              <a:rPr lang="tr-TR" b="1" dirty="0" smtClean="0">
                <a:solidFill>
                  <a:schemeClr val="tx1"/>
                </a:solidFill>
                <a:cs typeface="Times New Roman" panose="02020603050405020304" pitchFamily="18" charset="0"/>
              </a:rPr>
              <a:t>Suriye’de yaşanılan kriz sonrası AB ülkelerinin göç politikalarında sınır eksenli yaklaşımlar artmıştır. Örneğin:</a:t>
            </a:r>
          </a:p>
          <a:p>
            <a:pPr algn="just">
              <a:buFont typeface="Wingdings" panose="05000000000000000000" pitchFamily="2" charset="2"/>
              <a:buChar char="v"/>
            </a:pPr>
            <a:r>
              <a:rPr lang="tr-TR" b="1" dirty="0" smtClean="0">
                <a:solidFill>
                  <a:schemeClr val="tx1"/>
                </a:solidFill>
                <a:cs typeface="Times New Roman" panose="02020603050405020304" pitchFamily="18" charset="0"/>
              </a:rPr>
              <a:t>FRONTEX</a:t>
            </a:r>
          </a:p>
          <a:p>
            <a:pPr algn="just"/>
            <a:r>
              <a:rPr lang="tr-TR" dirty="0" smtClean="0">
                <a:solidFill>
                  <a:schemeClr val="tx1"/>
                </a:solidFill>
                <a:cs typeface="Times New Roman" panose="02020603050405020304" pitchFamily="18" charset="0"/>
              </a:rPr>
              <a:t>Suriye krizi sonrası Avrupa </a:t>
            </a:r>
            <a:r>
              <a:rPr lang="tr-TR" dirty="0">
                <a:solidFill>
                  <a:schemeClr val="tx1"/>
                </a:solidFill>
                <a:cs typeface="Times New Roman" panose="02020603050405020304" pitchFamily="18" charset="0"/>
              </a:rPr>
              <a:t>ülkelerinin yönetimlerinin daha “güvenlikçi” politikalara yönelmelerine sebep olmuştur. Gelen göç akınlarını “</a:t>
            </a:r>
            <a:r>
              <a:rPr lang="tr-TR" dirty="0" smtClean="0">
                <a:solidFill>
                  <a:schemeClr val="tx1"/>
                </a:solidFill>
                <a:cs typeface="Times New Roman" panose="02020603050405020304" pitchFamily="18" charset="0"/>
              </a:rPr>
              <a:t>dışsallaştırma</a:t>
            </a:r>
            <a:r>
              <a:rPr lang="tr-TR" dirty="0">
                <a:solidFill>
                  <a:schemeClr val="tx1"/>
                </a:solidFill>
                <a:cs typeface="Times New Roman" panose="02020603050405020304" pitchFamily="18" charset="0"/>
              </a:rPr>
              <a:t>” (</a:t>
            </a:r>
            <a:r>
              <a:rPr lang="tr-TR" dirty="0" err="1">
                <a:solidFill>
                  <a:schemeClr val="tx1"/>
                </a:solidFill>
                <a:cs typeface="Times New Roman" panose="02020603050405020304" pitchFamily="18" charset="0"/>
              </a:rPr>
              <a:t>externalization</a:t>
            </a:r>
            <a:r>
              <a:rPr lang="tr-TR" dirty="0">
                <a:solidFill>
                  <a:schemeClr val="tx1"/>
                </a:solidFill>
                <a:cs typeface="Times New Roman" panose="02020603050405020304" pitchFamily="18" charset="0"/>
              </a:rPr>
              <a:t>) yoluna giden Avrupa Birliği, bir taraftan </a:t>
            </a:r>
            <a:r>
              <a:rPr lang="tr-TR" dirty="0" err="1">
                <a:solidFill>
                  <a:schemeClr val="tx1"/>
                </a:solidFill>
                <a:cs typeface="Times New Roman" panose="02020603050405020304" pitchFamily="18" charset="0"/>
              </a:rPr>
              <a:t>Frontex</a:t>
            </a:r>
            <a:r>
              <a:rPr lang="tr-TR" dirty="0">
                <a:solidFill>
                  <a:schemeClr val="tx1"/>
                </a:solidFill>
                <a:cs typeface="Times New Roman" panose="02020603050405020304" pitchFamily="18" charset="0"/>
              </a:rPr>
              <a:t> </a:t>
            </a:r>
            <a:r>
              <a:rPr lang="tr-TR" dirty="0" smtClean="0">
                <a:solidFill>
                  <a:schemeClr val="tx1"/>
                </a:solidFill>
                <a:cs typeface="Times New Roman" panose="02020603050405020304" pitchFamily="18" charset="0"/>
              </a:rPr>
              <a:t>uygulamaları “</a:t>
            </a:r>
            <a:r>
              <a:rPr lang="tr-TR" dirty="0">
                <a:solidFill>
                  <a:schemeClr val="tx1"/>
                </a:solidFill>
                <a:cs typeface="Times New Roman" panose="02020603050405020304" pitchFamily="18" charset="0"/>
              </a:rPr>
              <a:t>Avrupa kalesinin” surlarını </a:t>
            </a:r>
            <a:r>
              <a:rPr lang="tr-TR" dirty="0" smtClean="0">
                <a:solidFill>
                  <a:schemeClr val="tx1"/>
                </a:solidFill>
                <a:cs typeface="Times New Roman" panose="02020603050405020304" pitchFamily="18" charset="0"/>
              </a:rPr>
              <a:t>yükseltme girişimi artmıştır. </a:t>
            </a:r>
          </a:p>
        </p:txBody>
      </p:sp>
    </p:spTree>
    <p:extLst>
      <p:ext uri="{BB962C8B-B14F-4D97-AF65-F5344CB8AC3E}">
        <p14:creationId xmlns:p14="http://schemas.microsoft.com/office/powerpoint/2010/main" val="2344263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Suriye Krizi ve AB’nin Yaklaşımı</a:t>
            </a:r>
            <a:endParaRPr lang="tr-TR" dirty="0"/>
          </a:p>
        </p:txBody>
      </p:sp>
      <p:sp>
        <p:nvSpPr>
          <p:cNvPr id="3" name="İçerik Yer Tutucusu 2"/>
          <p:cNvSpPr>
            <a:spLocks noGrp="1"/>
          </p:cNvSpPr>
          <p:nvPr>
            <p:ph idx="1"/>
          </p:nvPr>
        </p:nvSpPr>
        <p:spPr/>
        <p:txBody>
          <a:bodyPr/>
          <a:lstStyle/>
          <a:p>
            <a:r>
              <a:rPr lang="tr-TR" dirty="0" smtClean="0"/>
              <a:t>Avrupa Birliği ülkelerinin devlet başkanlarının sığınmacıları ret edici söylemleri:</a:t>
            </a:r>
          </a:p>
          <a:p>
            <a:r>
              <a:rPr lang="tr-TR" dirty="0" smtClean="0"/>
              <a:t>Macaristan  Başbakanı:</a:t>
            </a:r>
          </a:p>
          <a:p>
            <a:r>
              <a:rPr lang="tr-TR" dirty="0" smtClean="0"/>
              <a:t>«Sığınmacıların Hristiyan değil,  Müslüman ve farklı bir kültüre sahip olduklarını unutulmaması gerektiğini vurgulayarak, Avrupa’nın kökeninde Hristiyanlık vardır. Bu süreçte Avrupa’nın kendi değerlerini koruyamayacak olmasının endişe verici bir durum olduğunu belirtmiş, Avrupa’nın azınlık durumuna düşebileceğini söylemiştir.»</a:t>
            </a:r>
            <a:endParaRPr lang="tr-TR" dirty="0"/>
          </a:p>
        </p:txBody>
      </p:sp>
    </p:spTree>
    <p:extLst>
      <p:ext uri="{BB962C8B-B14F-4D97-AF65-F5344CB8AC3E}">
        <p14:creationId xmlns:p14="http://schemas.microsoft.com/office/powerpoint/2010/main" val="154196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GÜVENLİKLEŞTİRME VE DIŞSALLAŞTIRMA</a:t>
            </a:r>
            <a:endParaRPr lang="tr-TR" dirty="0"/>
          </a:p>
        </p:txBody>
      </p:sp>
      <p:sp>
        <p:nvSpPr>
          <p:cNvPr id="3" name="İçerik Yer Tutucusu 2"/>
          <p:cNvSpPr>
            <a:spLocks noGrp="1"/>
          </p:cNvSpPr>
          <p:nvPr>
            <p:ph idx="1"/>
          </p:nvPr>
        </p:nvSpPr>
        <p:spPr>
          <a:xfrm>
            <a:off x="1097280" y="1954916"/>
            <a:ext cx="10058400" cy="4023360"/>
          </a:xfrm>
        </p:spPr>
        <p:txBody>
          <a:bodyPr>
            <a:normAutofit/>
          </a:bodyPr>
          <a:lstStyle/>
          <a:p>
            <a:pPr algn="just"/>
            <a:r>
              <a:rPr lang="tr-TR" dirty="0" smtClean="0">
                <a:solidFill>
                  <a:schemeClr val="tx1"/>
                </a:solidFill>
              </a:rPr>
              <a:t>“</a:t>
            </a:r>
            <a:r>
              <a:rPr lang="tr-TR" i="1" dirty="0" smtClean="0">
                <a:solidFill>
                  <a:schemeClr val="tx1"/>
                </a:solidFill>
              </a:rPr>
              <a:t>Güvenlikleştirme”: </a:t>
            </a:r>
            <a:r>
              <a:rPr lang="tr-TR" dirty="0" smtClean="0">
                <a:solidFill>
                  <a:schemeClr val="tx1"/>
                </a:solidFill>
              </a:rPr>
              <a:t>Belli </a:t>
            </a:r>
            <a:r>
              <a:rPr lang="tr-TR" dirty="0">
                <a:solidFill>
                  <a:schemeClr val="tx1"/>
                </a:solidFill>
              </a:rPr>
              <a:t>bir </a:t>
            </a:r>
            <a:r>
              <a:rPr lang="tr-TR" dirty="0" smtClean="0">
                <a:solidFill>
                  <a:schemeClr val="tx1"/>
                </a:solidFill>
              </a:rPr>
              <a:t>politika alanında </a:t>
            </a:r>
            <a:r>
              <a:rPr lang="tr-TR" dirty="0">
                <a:solidFill>
                  <a:schemeClr val="tx1"/>
                </a:solidFill>
              </a:rPr>
              <a:t>resmi ve yerleşmiş </a:t>
            </a:r>
            <a:r>
              <a:rPr lang="tr-TR" dirty="0" smtClean="0">
                <a:solidFill>
                  <a:schemeClr val="tx1"/>
                </a:solidFill>
              </a:rPr>
              <a:t>prosedürlerin dışına </a:t>
            </a:r>
            <a:r>
              <a:rPr lang="tr-TR" dirty="0">
                <a:solidFill>
                  <a:schemeClr val="tx1"/>
                </a:solidFill>
              </a:rPr>
              <a:t>çıkarak olağanüstü önlemler </a:t>
            </a:r>
            <a:r>
              <a:rPr lang="tr-TR" dirty="0" smtClean="0">
                <a:solidFill>
                  <a:schemeClr val="tx1"/>
                </a:solidFill>
              </a:rPr>
              <a:t>almayı meşrulaştırmak </a:t>
            </a:r>
            <a:r>
              <a:rPr lang="tr-TR" dirty="0">
                <a:solidFill>
                  <a:schemeClr val="tx1"/>
                </a:solidFill>
              </a:rPr>
              <a:t>için o konunun olağandışı </a:t>
            </a:r>
            <a:r>
              <a:rPr lang="tr-TR" dirty="0" smtClean="0">
                <a:solidFill>
                  <a:schemeClr val="tx1"/>
                </a:solidFill>
              </a:rPr>
              <a:t>bir tehdit </a:t>
            </a:r>
            <a:r>
              <a:rPr lang="tr-TR" dirty="0">
                <a:solidFill>
                  <a:schemeClr val="tx1"/>
                </a:solidFill>
              </a:rPr>
              <a:t>unsuru haline </a:t>
            </a:r>
            <a:r>
              <a:rPr lang="tr-TR" dirty="0" smtClean="0">
                <a:solidFill>
                  <a:schemeClr val="tx1"/>
                </a:solidFill>
              </a:rPr>
              <a:t>getirmektedir. </a:t>
            </a:r>
          </a:p>
          <a:p>
            <a:pPr algn="just"/>
            <a:endParaRPr lang="tr-TR" dirty="0">
              <a:solidFill>
                <a:schemeClr val="tx1"/>
              </a:solidFill>
            </a:endParaRPr>
          </a:p>
          <a:p>
            <a:pPr algn="just"/>
            <a:endParaRPr lang="tr-TR" dirty="0" smtClean="0">
              <a:solidFill>
                <a:schemeClr val="tx1"/>
              </a:solidFill>
            </a:endParaRPr>
          </a:p>
          <a:p>
            <a:pPr algn="just"/>
            <a:r>
              <a:rPr lang="tr-TR" dirty="0" smtClean="0">
                <a:solidFill>
                  <a:schemeClr val="tx1"/>
                </a:solidFill>
              </a:rPr>
              <a:t>«</a:t>
            </a:r>
            <a:r>
              <a:rPr lang="tr-TR" i="1" dirty="0" smtClean="0">
                <a:solidFill>
                  <a:schemeClr val="tx1"/>
                </a:solidFill>
              </a:rPr>
              <a:t>Dışsallaştırma</a:t>
            </a:r>
            <a:r>
              <a:rPr lang="tr-TR" i="1" dirty="0">
                <a:solidFill>
                  <a:schemeClr val="tx1"/>
                </a:solidFill>
              </a:rPr>
              <a:t>” </a:t>
            </a:r>
            <a:r>
              <a:rPr lang="tr-TR" dirty="0" smtClean="0">
                <a:solidFill>
                  <a:schemeClr val="tx1"/>
                </a:solidFill>
              </a:rPr>
              <a:t>:Kavram</a:t>
            </a:r>
            <a:r>
              <a:rPr lang="tr-TR" dirty="0">
                <a:solidFill>
                  <a:schemeClr val="tx1"/>
                </a:solidFill>
              </a:rPr>
              <a:t>, göç </a:t>
            </a:r>
            <a:r>
              <a:rPr lang="tr-TR" dirty="0" smtClean="0">
                <a:solidFill>
                  <a:schemeClr val="tx1"/>
                </a:solidFill>
              </a:rPr>
              <a:t>denetiminin Avrupa’nın </a:t>
            </a:r>
            <a:r>
              <a:rPr lang="tr-TR" dirty="0">
                <a:solidFill>
                  <a:schemeClr val="tx1"/>
                </a:solidFill>
              </a:rPr>
              <a:t>sınırlarının dışında </a:t>
            </a:r>
            <a:r>
              <a:rPr lang="tr-TR" dirty="0" smtClean="0">
                <a:solidFill>
                  <a:schemeClr val="tx1"/>
                </a:solidFill>
              </a:rPr>
              <a:t>yapılması, yani </a:t>
            </a:r>
            <a:r>
              <a:rPr lang="tr-TR" dirty="0">
                <a:solidFill>
                  <a:schemeClr val="tx1"/>
                </a:solidFill>
              </a:rPr>
              <a:t>göçmenler için seçilen hedef </a:t>
            </a:r>
            <a:r>
              <a:rPr lang="tr-TR" dirty="0" smtClean="0">
                <a:solidFill>
                  <a:schemeClr val="tx1"/>
                </a:solidFill>
              </a:rPr>
              <a:t>ülkelerden uzakta </a:t>
            </a:r>
            <a:r>
              <a:rPr lang="tr-TR" dirty="0">
                <a:solidFill>
                  <a:schemeClr val="tx1"/>
                </a:solidFill>
              </a:rPr>
              <a:t>yapılması için AB göç sınırlarının “</a:t>
            </a:r>
            <a:r>
              <a:rPr lang="tr-TR" dirty="0" smtClean="0">
                <a:solidFill>
                  <a:schemeClr val="tx1"/>
                </a:solidFill>
              </a:rPr>
              <a:t>taşınması” durumunu </a:t>
            </a:r>
            <a:r>
              <a:rPr lang="tr-TR" dirty="0">
                <a:solidFill>
                  <a:schemeClr val="tx1"/>
                </a:solidFill>
              </a:rPr>
              <a:t>ifade </a:t>
            </a:r>
            <a:r>
              <a:rPr lang="tr-TR" dirty="0" smtClean="0">
                <a:solidFill>
                  <a:schemeClr val="tx1"/>
                </a:solidFill>
              </a:rPr>
              <a:t>etmektir.</a:t>
            </a:r>
            <a:r>
              <a:rPr lang="tr-TR" dirty="0">
                <a:solidFill>
                  <a:schemeClr val="tx1"/>
                </a:solidFill>
              </a:rPr>
              <a:t> </a:t>
            </a:r>
            <a:endParaRPr lang="tr-TR" dirty="0" smtClean="0">
              <a:solidFill>
                <a:schemeClr val="tx1"/>
              </a:solidFill>
            </a:endParaRPr>
          </a:p>
          <a:p>
            <a:pPr algn="just"/>
            <a:r>
              <a:rPr lang="tr-TR" b="1" i="1" dirty="0" smtClean="0">
                <a:solidFill>
                  <a:schemeClr val="tx1"/>
                </a:solidFill>
              </a:rPr>
              <a:t>Dışsallaştırma</a:t>
            </a:r>
            <a:r>
              <a:rPr lang="tr-TR" b="1" i="1" dirty="0">
                <a:solidFill>
                  <a:schemeClr val="tx1"/>
                </a:solidFill>
              </a:rPr>
              <a:t>” kavramı AB </a:t>
            </a:r>
            <a:r>
              <a:rPr lang="tr-TR" b="1" i="1" dirty="0" smtClean="0">
                <a:solidFill>
                  <a:schemeClr val="tx1"/>
                </a:solidFill>
              </a:rPr>
              <a:t>göç yönetiminde </a:t>
            </a:r>
            <a:r>
              <a:rPr lang="tr-TR" b="1" i="1" dirty="0">
                <a:solidFill>
                  <a:schemeClr val="tx1"/>
                </a:solidFill>
              </a:rPr>
              <a:t>açık bir şekilde uygulanan </a:t>
            </a:r>
            <a:r>
              <a:rPr lang="tr-TR" b="1" i="1" dirty="0" smtClean="0">
                <a:solidFill>
                  <a:schemeClr val="tx1"/>
                </a:solidFill>
              </a:rPr>
              <a:t>bir politikayı </a:t>
            </a:r>
            <a:r>
              <a:rPr lang="tr-TR" b="1" i="1" dirty="0">
                <a:solidFill>
                  <a:schemeClr val="tx1"/>
                </a:solidFill>
              </a:rPr>
              <a:t>tasvir </a:t>
            </a:r>
            <a:r>
              <a:rPr lang="tr-TR" dirty="0">
                <a:solidFill>
                  <a:schemeClr val="tx1"/>
                </a:solidFill>
              </a:rPr>
              <a:t>eder. </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375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74961" y="218364"/>
            <a:ext cx="7629099" cy="5951889"/>
          </a:xfrm>
          <a:prstGeom prst="rect">
            <a:avLst/>
          </a:prstGeom>
        </p:spPr>
      </p:pic>
    </p:spTree>
    <p:extLst>
      <p:ext uri="{BB962C8B-B14F-4D97-AF65-F5344CB8AC3E}">
        <p14:creationId xmlns:p14="http://schemas.microsoft.com/office/powerpoint/2010/main" val="2038617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SURİYE KRİZİ VE AB YAKLAŞIMI</a:t>
            </a:r>
          </a:p>
        </p:txBody>
      </p:sp>
      <p:sp>
        <p:nvSpPr>
          <p:cNvPr id="3" name="İçerik Yer Tutucusu 2"/>
          <p:cNvSpPr>
            <a:spLocks noGrp="1"/>
          </p:cNvSpPr>
          <p:nvPr>
            <p:ph idx="1"/>
          </p:nvPr>
        </p:nvSpPr>
        <p:spPr>
          <a:xfrm>
            <a:off x="1097280" y="1845734"/>
            <a:ext cx="5726601" cy="4023360"/>
          </a:xfrm>
        </p:spPr>
        <p:txBody>
          <a:bodyPr/>
          <a:lstStyle/>
          <a:p>
            <a:pPr algn="just"/>
            <a:r>
              <a:rPr lang="tr-TR" dirty="0">
                <a:solidFill>
                  <a:schemeClr val="tx1"/>
                </a:solidFill>
                <a:cs typeface="Times New Roman" panose="02020603050405020304" pitchFamily="18" charset="0"/>
              </a:rPr>
              <a:t>Suriye </a:t>
            </a:r>
            <a:r>
              <a:rPr lang="tr-TR" dirty="0" smtClean="0">
                <a:solidFill>
                  <a:schemeClr val="tx1"/>
                </a:solidFill>
                <a:cs typeface="Times New Roman" panose="02020603050405020304" pitchFamily="18" charset="0"/>
              </a:rPr>
              <a:t>Krizi’nin AB </a:t>
            </a:r>
            <a:r>
              <a:rPr lang="tr-TR" dirty="0">
                <a:solidFill>
                  <a:schemeClr val="tx1"/>
                </a:solidFill>
                <a:cs typeface="Times New Roman" panose="02020603050405020304" pitchFamily="18" charset="0"/>
              </a:rPr>
              <a:t>siyasetine yakından etkisi, Suriye </a:t>
            </a:r>
            <a:r>
              <a:rPr lang="tr-TR" dirty="0" smtClean="0">
                <a:solidFill>
                  <a:schemeClr val="tx1"/>
                </a:solidFill>
                <a:cs typeface="Times New Roman" panose="02020603050405020304" pitchFamily="18" charset="0"/>
              </a:rPr>
              <a:t>kaynaklı sığınma hareketi sonrası sınır eksenli güvenlikçi politikalar “göç dalgaları” bir taraftan Avrupa ülkelerinin:</a:t>
            </a:r>
          </a:p>
          <a:p>
            <a:pPr algn="just"/>
            <a:r>
              <a:rPr lang="tr-TR" dirty="0" smtClean="0">
                <a:solidFill>
                  <a:schemeClr val="tx1"/>
                </a:solidFill>
                <a:cs typeface="Times New Roman" panose="02020603050405020304" pitchFamily="18" charset="0"/>
              </a:rPr>
              <a:t> iç siyaset aktörleri içerisinde göçmen karşıtlığını savunan “sağ kanat” partileri iktidara yaklaştırırken, diğer taraftan da</a:t>
            </a:r>
          </a:p>
          <a:p>
            <a:pPr algn="just"/>
            <a:r>
              <a:rPr lang="tr-TR" dirty="0" smtClean="0">
                <a:solidFill>
                  <a:schemeClr val="tx1"/>
                </a:solidFill>
                <a:cs typeface="Times New Roman" panose="02020603050405020304" pitchFamily="18" charset="0"/>
              </a:rPr>
              <a:t> İngiltere gibi bazı ülkelerin birlikten ayrılması ile sonuçlanan </a:t>
            </a:r>
            <a:r>
              <a:rPr lang="tr-TR" dirty="0" err="1" smtClean="0">
                <a:solidFill>
                  <a:schemeClr val="tx1"/>
                </a:solidFill>
                <a:cs typeface="Times New Roman" panose="02020603050405020304" pitchFamily="18" charset="0"/>
              </a:rPr>
              <a:t>Bretix</a:t>
            </a:r>
            <a:r>
              <a:rPr lang="tr-TR" dirty="0" smtClean="0">
                <a:solidFill>
                  <a:schemeClr val="tx1"/>
                </a:solidFill>
                <a:cs typeface="Times New Roman" panose="02020603050405020304" pitchFamily="18" charset="0"/>
              </a:rPr>
              <a:t> gibi süreçlerin ortaya çıkmasına neden olmuştur. </a:t>
            </a:r>
          </a:p>
          <a:p>
            <a:endParaRPr lang="tr-TR" dirty="0"/>
          </a:p>
        </p:txBody>
      </p:sp>
      <p:pic>
        <p:nvPicPr>
          <p:cNvPr id="5" name="Resim 4"/>
          <p:cNvPicPr>
            <a:picLocks noChangeAspect="1"/>
          </p:cNvPicPr>
          <p:nvPr/>
        </p:nvPicPr>
        <p:blipFill>
          <a:blip r:embed="rId2"/>
          <a:stretch>
            <a:fillRect/>
          </a:stretch>
        </p:blipFill>
        <p:spPr>
          <a:xfrm>
            <a:off x="7233313" y="1970559"/>
            <a:ext cx="4327330" cy="2994583"/>
          </a:xfrm>
          <a:prstGeom prst="rect">
            <a:avLst/>
          </a:prstGeom>
        </p:spPr>
      </p:pic>
    </p:spTree>
    <p:extLst>
      <p:ext uri="{BB962C8B-B14F-4D97-AF65-F5344CB8AC3E}">
        <p14:creationId xmlns:p14="http://schemas.microsoft.com/office/powerpoint/2010/main" val="3534676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PLANI</a:t>
            </a:r>
            <a:endParaRPr lang="tr-TR" dirty="0"/>
          </a:p>
        </p:txBody>
      </p:sp>
      <p:sp>
        <p:nvSpPr>
          <p:cNvPr id="3" name="İçerik Yer Tutucusu 2"/>
          <p:cNvSpPr>
            <a:spLocks noGrp="1"/>
          </p:cNvSpPr>
          <p:nvPr>
            <p:ph idx="1"/>
          </p:nvPr>
        </p:nvSpPr>
        <p:spPr/>
        <p:txBody>
          <a:bodyPr>
            <a:normAutofit/>
          </a:bodyPr>
          <a:lstStyle/>
          <a:p>
            <a:pPr algn="just"/>
            <a:r>
              <a:rPr lang="tr-TR" sz="2800" dirty="0" smtClean="0"/>
              <a:t>1-AVRUPA BİRLİĞİ’NİN KURULUŞ AMAÇLARI VE TEMEL DEĞERLERİ</a:t>
            </a:r>
          </a:p>
          <a:p>
            <a:pPr algn="just"/>
            <a:r>
              <a:rPr lang="tr-TR" sz="2800" dirty="0" smtClean="0"/>
              <a:t>2-AB’NİN TARİHSEL OLARAK GÖÇ POLİTİKALARININ GELİŞİMİ</a:t>
            </a:r>
          </a:p>
          <a:p>
            <a:pPr algn="just"/>
            <a:r>
              <a:rPr lang="tr-TR" sz="2800" dirty="0" smtClean="0"/>
              <a:t>3-SURİYE KRİZİ SONRASI AB’NİN GÖÇ POLİTİKALARINDAKİ AÇMAZLAR</a:t>
            </a:r>
          </a:p>
          <a:p>
            <a:pPr algn="just"/>
            <a:r>
              <a:rPr lang="tr-TR" sz="2800" dirty="0" smtClean="0"/>
              <a:t>4-DEĞERLENDİRME</a:t>
            </a:r>
            <a:endParaRPr lang="tr-TR" sz="2800" dirty="0"/>
          </a:p>
        </p:txBody>
      </p:sp>
    </p:spTree>
    <p:extLst>
      <p:ext uri="{BB962C8B-B14F-4D97-AF65-F5344CB8AC3E}">
        <p14:creationId xmlns:p14="http://schemas.microsoft.com/office/powerpoint/2010/main" val="364571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cs typeface="Times New Roman" panose="02020603050405020304" pitchFamily="18" charset="0"/>
              </a:rPr>
              <a:t>GERİ KABUL </a:t>
            </a:r>
            <a:r>
              <a:rPr lang="tr-TR" b="1" dirty="0" smtClean="0">
                <a:solidFill>
                  <a:schemeClr val="tx1"/>
                </a:solidFill>
                <a:cs typeface="Times New Roman" panose="02020603050405020304" pitchFamily="18" charset="0"/>
              </a:rPr>
              <a:t>ANLAŞMALARI</a:t>
            </a:r>
            <a:endParaRPr lang="tr-TR" dirty="0"/>
          </a:p>
        </p:txBody>
      </p:sp>
      <p:sp>
        <p:nvSpPr>
          <p:cNvPr id="3" name="İçerik Yer Tutucusu 2"/>
          <p:cNvSpPr>
            <a:spLocks noGrp="1"/>
          </p:cNvSpPr>
          <p:nvPr>
            <p:ph idx="1"/>
          </p:nvPr>
        </p:nvSpPr>
        <p:spPr>
          <a:xfrm>
            <a:off x="1097280" y="1845734"/>
            <a:ext cx="5740248" cy="4023360"/>
          </a:xfrm>
        </p:spPr>
        <p:txBody>
          <a:bodyPr>
            <a:normAutofit lnSpcReduction="10000"/>
          </a:bodyPr>
          <a:lstStyle/>
          <a:p>
            <a:pPr algn="just"/>
            <a:r>
              <a:rPr lang="tr-TR" dirty="0">
                <a:solidFill>
                  <a:schemeClr val="tx1"/>
                </a:solidFill>
              </a:rPr>
              <a:t>Avrupa Birliği Türkiye’ye yönelik göç </a:t>
            </a:r>
            <a:r>
              <a:rPr lang="tr-TR" dirty="0" smtClean="0">
                <a:solidFill>
                  <a:schemeClr val="tx1"/>
                </a:solidFill>
              </a:rPr>
              <a:t>politikalarını güvenlikleştirme</a:t>
            </a:r>
            <a:r>
              <a:rPr lang="tr-TR" dirty="0">
                <a:solidFill>
                  <a:schemeClr val="tx1"/>
                </a:solidFill>
              </a:rPr>
              <a:t>’ ve ‘dışsallaştırma</a:t>
            </a:r>
            <a:r>
              <a:rPr lang="tr-TR">
                <a:solidFill>
                  <a:schemeClr val="tx1"/>
                </a:solidFill>
              </a:rPr>
              <a:t>’ </a:t>
            </a:r>
            <a:r>
              <a:rPr lang="tr-TR" smtClean="0">
                <a:solidFill>
                  <a:schemeClr val="tx1"/>
                </a:solidFill>
              </a:rPr>
              <a:t>politikaları </a:t>
            </a:r>
            <a:r>
              <a:rPr lang="tr-TR" dirty="0" smtClean="0">
                <a:solidFill>
                  <a:schemeClr val="tx1"/>
                </a:solidFill>
              </a:rPr>
              <a:t>doğrultusunda </a:t>
            </a:r>
            <a:r>
              <a:rPr lang="tr-TR" dirty="0">
                <a:solidFill>
                  <a:schemeClr val="tx1"/>
                </a:solidFill>
              </a:rPr>
              <a:t>Türkiye’den </a:t>
            </a:r>
            <a:r>
              <a:rPr lang="tr-TR" dirty="0" smtClean="0">
                <a:solidFill>
                  <a:schemeClr val="tx1"/>
                </a:solidFill>
              </a:rPr>
              <a:t>gelen düzensiz </a:t>
            </a:r>
            <a:r>
              <a:rPr lang="tr-TR" dirty="0">
                <a:solidFill>
                  <a:schemeClr val="tx1"/>
                </a:solidFill>
              </a:rPr>
              <a:t>göçün mümkün olduğunca </a:t>
            </a:r>
            <a:r>
              <a:rPr lang="tr-TR" dirty="0" smtClean="0">
                <a:solidFill>
                  <a:schemeClr val="tx1"/>
                </a:solidFill>
              </a:rPr>
              <a:t>engellenmesi </a:t>
            </a:r>
            <a:r>
              <a:rPr lang="de-DE" dirty="0" err="1" smtClean="0">
                <a:solidFill>
                  <a:schemeClr val="tx1"/>
                </a:solidFill>
              </a:rPr>
              <a:t>ve</a:t>
            </a:r>
            <a:r>
              <a:rPr lang="de-DE" dirty="0" smtClean="0">
                <a:solidFill>
                  <a:schemeClr val="tx1"/>
                </a:solidFill>
              </a:rPr>
              <a:t> </a:t>
            </a:r>
            <a:r>
              <a:rPr lang="de-DE" dirty="0" err="1">
                <a:solidFill>
                  <a:schemeClr val="tx1"/>
                </a:solidFill>
              </a:rPr>
              <a:t>Türkiye</a:t>
            </a:r>
            <a:r>
              <a:rPr lang="de-DE" dirty="0">
                <a:solidFill>
                  <a:schemeClr val="tx1"/>
                </a:solidFill>
              </a:rPr>
              <a:t> </a:t>
            </a:r>
            <a:r>
              <a:rPr lang="de-DE" dirty="0" err="1">
                <a:solidFill>
                  <a:schemeClr val="tx1"/>
                </a:solidFill>
              </a:rPr>
              <a:t>üzerinden</a:t>
            </a:r>
            <a:r>
              <a:rPr lang="de-DE" dirty="0">
                <a:solidFill>
                  <a:schemeClr val="tx1"/>
                </a:solidFill>
              </a:rPr>
              <a:t> </a:t>
            </a:r>
            <a:r>
              <a:rPr lang="de-DE" dirty="0" err="1">
                <a:solidFill>
                  <a:schemeClr val="tx1"/>
                </a:solidFill>
              </a:rPr>
              <a:t>gelen</a:t>
            </a:r>
            <a:r>
              <a:rPr lang="de-DE" dirty="0">
                <a:solidFill>
                  <a:schemeClr val="tx1"/>
                </a:solidFill>
              </a:rPr>
              <a:t> </a:t>
            </a:r>
            <a:r>
              <a:rPr lang="de-DE" dirty="0" err="1" smtClean="0">
                <a:solidFill>
                  <a:schemeClr val="tx1"/>
                </a:solidFill>
              </a:rPr>
              <a:t>göçmenlerin</a:t>
            </a:r>
            <a:r>
              <a:rPr lang="tr-TR" dirty="0">
                <a:solidFill>
                  <a:schemeClr val="tx1"/>
                </a:solidFill>
              </a:rPr>
              <a:t> </a:t>
            </a:r>
            <a:r>
              <a:rPr lang="tr-TR" dirty="0" smtClean="0">
                <a:solidFill>
                  <a:schemeClr val="tx1"/>
                </a:solidFill>
              </a:rPr>
              <a:t>Türkiye’ye </a:t>
            </a:r>
            <a:r>
              <a:rPr lang="tr-TR" dirty="0">
                <a:solidFill>
                  <a:schemeClr val="tx1"/>
                </a:solidFill>
              </a:rPr>
              <a:t>geri gönderilmesi </a:t>
            </a:r>
            <a:r>
              <a:rPr lang="tr-TR" dirty="0" smtClean="0">
                <a:solidFill>
                  <a:schemeClr val="tx1"/>
                </a:solidFill>
              </a:rPr>
              <a:t>temeline oturtmaktadır.</a:t>
            </a:r>
          </a:p>
          <a:p>
            <a:pPr algn="just"/>
            <a:r>
              <a:rPr lang="tr-TR" dirty="0">
                <a:solidFill>
                  <a:schemeClr val="tx1"/>
                </a:solidFill>
                <a:cs typeface="Times New Roman" panose="02020603050405020304" pitchFamily="18" charset="0"/>
              </a:rPr>
              <a:t>Türkiye gibi transit ülkelerden geçiş yapanları tekrar geri göndermenin pazarlıklarını yürütmektedirler. Bütün bu politikalar ve stratejiler uluslararası hukuk tarafından tanımlanan “mülteci” kavramının da tekrar sorgulanmasına yol açmış görünmektedir. Zira Avrupa değerleri tarafından üretildiği savunulan “mültecilik hukuku” giderek zeminini yitiren bir hale bürünmüş </a:t>
            </a:r>
            <a:r>
              <a:rPr lang="tr-TR" dirty="0" smtClean="0">
                <a:solidFill>
                  <a:schemeClr val="tx1"/>
                </a:solidFill>
                <a:cs typeface="Times New Roman" panose="02020603050405020304" pitchFamily="18" charset="0"/>
              </a:rPr>
              <a:t>gözüküyor.</a:t>
            </a:r>
          </a:p>
          <a:p>
            <a:pPr algn="just"/>
            <a:endParaRPr lang="tr-TR" dirty="0"/>
          </a:p>
        </p:txBody>
      </p:sp>
      <p:pic>
        <p:nvPicPr>
          <p:cNvPr id="4" name="Resim 3"/>
          <p:cNvPicPr>
            <a:picLocks noChangeAspect="1"/>
          </p:cNvPicPr>
          <p:nvPr/>
        </p:nvPicPr>
        <p:blipFill>
          <a:blip r:embed="rId2"/>
          <a:stretch>
            <a:fillRect/>
          </a:stretch>
        </p:blipFill>
        <p:spPr>
          <a:xfrm>
            <a:off x="7301416" y="2095522"/>
            <a:ext cx="4662844" cy="2940502"/>
          </a:xfrm>
          <a:prstGeom prst="rect">
            <a:avLst/>
          </a:prstGeom>
        </p:spPr>
      </p:pic>
    </p:spTree>
    <p:extLst>
      <p:ext uri="{BB962C8B-B14F-4D97-AF65-F5344CB8AC3E}">
        <p14:creationId xmlns:p14="http://schemas.microsoft.com/office/powerpoint/2010/main" val="4093721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a:t>AB’nin göç politikalarının özü bir yandan kendi içinde entegre olurken öte yandan ihtiyacı olan göçmenlerin düzenli bir biçimde AB alanına getirilmesine dayanmaktadır. </a:t>
            </a:r>
            <a:endParaRPr lang="tr-TR" dirty="0" smtClean="0"/>
          </a:p>
          <a:p>
            <a:r>
              <a:rPr lang="tr-TR" dirty="0" smtClean="0"/>
              <a:t>Avrupa’da </a:t>
            </a:r>
            <a:r>
              <a:rPr lang="tr-TR" dirty="0"/>
              <a:t>entegrasyon politikaları ortak değildir. Bu alanda, üye ülkeler kendi politikalarını oluşturmaktadır </a:t>
            </a:r>
            <a:r>
              <a:rPr lang="tr-TR" dirty="0" smtClean="0"/>
              <a:t>.</a:t>
            </a:r>
          </a:p>
          <a:p>
            <a:r>
              <a:rPr lang="tr-TR" dirty="0"/>
              <a:t>Y</a:t>
            </a:r>
            <a:r>
              <a:rPr lang="tr-TR" dirty="0" smtClean="0"/>
              <a:t>asadışı </a:t>
            </a:r>
            <a:r>
              <a:rPr lang="tr-TR" dirty="0"/>
              <a:t>göçmenlerin menşe ülkelere iadesi için politika </a:t>
            </a:r>
            <a:r>
              <a:rPr lang="tr-TR" dirty="0" smtClean="0"/>
              <a:t>düzenletilmesi; </a:t>
            </a:r>
            <a:r>
              <a:rPr lang="tr-TR" dirty="0"/>
              <a:t>sınır güvenliği alanında operasyonel işbirliğini sağlamak </a:t>
            </a:r>
            <a:r>
              <a:rPr lang="tr-TR" dirty="0" smtClean="0"/>
              <a:t>için görevlendirilen </a:t>
            </a:r>
            <a:r>
              <a:rPr lang="tr-TR" dirty="0"/>
              <a:t>ve bağımsız çalışan AB ajansı  FRONTEX için fon kurulması şeklinde </a:t>
            </a:r>
            <a:r>
              <a:rPr lang="tr-TR" dirty="0" smtClean="0"/>
              <a:t>: GÜVENLİKÇİ YAKLAŞIMLAR</a:t>
            </a:r>
          </a:p>
          <a:p>
            <a:r>
              <a:rPr lang="tr-TR" dirty="0" smtClean="0"/>
              <a:t>1951 CENEVRE SÖZLEŞMESİ İLE OLUŞTURULAN MÜLTECİ ANLAYIŞI VE AVRUPA BİRLİĞİ’NİN KURULUŞ DEĞERLERİ İLE SURİYELİ SIĞINMACILARA YÖNELİK POLİTİKALAR ÇELİŞMEKTEDİR. </a:t>
            </a:r>
            <a:endParaRPr lang="tr-TR" dirty="0"/>
          </a:p>
          <a:p>
            <a:endParaRPr lang="tr-TR" dirty="0" smtClean="0"/>
          </a:p>
        </p:txBody>
      </p:sp>
    </p:spTree>
    <p:extLst>
      <p:ext uri="{BB962C8B-B14F-4D97-AF65-F5344CB8AC3E}">
        <p14:creationId xmlns:p14="http://schemas.microsoft.com/office/powerpoint/2010/main" val="260844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480154"/>
            <a:ext cx="5190786" cy="3388940"/>
          </a:xfrm>
        </p:spPr>
        <p:txBody>
          <a:bodyPr/>
          <a:lstStyle/>
          <a:p>
            <a:r>
              <a:rPr lang="tr-TR" dirty="0"/>
              <a:t>Sadece Akdeniz’de Boğularak Ölen Mülteci Sayısı:</a:t>
            </a:r>
          </a:p>
          <a:p>
            <a:r>
              <a:rPr lang="tr-TR" dirty="0"/>
              <a:t>2014 yılı: 3 bin 279</a:t>
            </a:r>
          </a:p>
          <a:p>
            <a:r>
              <a:rPr lang="tr-TR" dirty="0"/>
              <a:t>2015 yılı: 3 bin 771</a:t>
            </a:r>
          </a:p>
          <a:p>
            <a:r>
              <a:rPr lang="tr-TR" dirty="0"/>
              <a:t>2016 yılı: 3 bin 521</a:t>
            </a:r>
          </a:p>
          <a:p>
            <a:r>
              <a:rPr lang="tr-TR" dirty="0"/>
              <a:t>2017 yılı: 2 bin 993</a:t>
            </a:r>
          </a:p>
          <a:p>
            <a:r>
              <a:rPr lang="tr-TR" dirty="0"/>
              <a:t>2018 yılı: 1.405 (1 Temmuz 2018 tarihi itibarıyla)</a:t>
            </a:r>
          </a:p>
        </p:txBody>
      </p:sp>
      <p:pic>
        <p:nvPicPr>
          <p:cNvPr id="1026" name="Picture 2" descr="C:\Users\Ceyda\Desktop\göç fotolar\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406" y="2480153"/>
            <a:ext cx="4686954" cy="327667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989556" y="689024"/>
            <a:ext cx="9920613" cy="954107"/>
          </a:xfrm>
          <a:prstGeom prst="rect">
            <a:avLst/>
          </a:prstGeom>
        </p:spPr>
        <p:txBody>
          <a:bodyPr wrap="square">
            <a:spAutoFit/>
          </a:bodyPr>
          <a:lstStyle/>
          <a:p>
            <a:r>
              <a:rPr lang="tr-TR" sz="2800" b="1" dirty="0" smtClean="0">
                <a:cs typeface="Times New Roman" panose="02020603050405020304" pitchFamily="18" charset="0"/>
              </a:rPr>
              <a:t>HER GEÇEN GÜN ARTAN İNSANİ DRAMLARA YÖNELİK   </a:t>
            </a:r>
          </a:p>
          <a:p>
            <a:r>
              <a:rPr lang="tr-TR" sz="2800" b="1" dirty="0" smtClean="0">
                <a:cs typeface="Times New Roman" panose="02020603050405020304" pitchFamily="18" charset="0"/>
              </a:rPr>
              <a:t>AB NE YAPIYOR ?</a:t>
            </a:r>
            <a:endParaRPr lang="tr-TR" sz="2800" dirty="0"/>
          </a:p>
        </p:txBody>
      </p:sp>
    </p:spTree>
    <p:extLst>
      <p:ext uri="{BB962C8B-B14F-4D97-AF65-F5344CB8AC3E}">
        <p14:creationId xmlns:p14="http://schemas.microsoft.com/office/powerpoint/2010/main" val="2126756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just"/>
            <a:r>
              <a:rPr lang="tr-TR" sz="3600" spc="-300" dirty="0" smtClean="0"/>
              <a:t>Bulgaristan</a:t>
            </a:r>
            <a:r>
              <a:rPr lang="tr-TR" sz="3600" spc="-300" dirty="0"/>
              <a:t> </a:t>
            </a:r>
            <a:r>
              <a:rPr lang="tr-TR" sz="3600" spc="-300" dirty="0" smtClean="0"/>
              <a:t>ve Macaristan </a:t>
            </a:r>
            <a:r>
              <a:rPr lang="tr-TR" sz="3600" spc="-300" dirty="0"/>
              <a:t>g</a:t>
            </a:r>
            <a:r>
              <a:rPr lang="tr-TR" sz="3600" spc="-300" dirty="0" smtClean="0"/>
              <a:t>ibi AB Üyesi </a:t>
            </a:r>
            <a:r>
              <a:rPr lang="tr-TR" sz="3600" spc="-300" dirty="0"/>
              <a:t>Ü</a:t>
            </a:r>
            <a:r>
              <a:rPr lang="tr-TR" sz="3600" spc="-300" dirty="0" smtClean="0"/>
              <a:t>lkelerin Sınırlarına Ördüğü Tel  Örgüler Sizce AB’nin Temel Değerleriyle Bağdaşıyor mu?</a:t>
            </a:r>
            <a:endParaRPr lang="tr-TR" sz="3600" spc="-300" dirty="0"/>
          </a:p>
        </p:txBody>
      </p:sp>
      <p:pic>
        <p:nvPicPr>
          <p:cNvPr id="1026" name="Picture 2" descr="C:\Users\Ceyda\Desktop\bulgaristan-turkiye-sinir-duvar-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37" y="1933467"/>
            <a:ext cx="5336087" cy="40666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Ceyda\Desktop\göç fotolar\Ekran Alıntısı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541" y="1933466"/>
            <a:ext cx="4897676" cy="406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892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 da Yunanistan’ın Göçmenleri Çıplak Şekilde Sınır Dışı Etmeleri?</a:t>
            </a:r>
            <a:endParaRPr lang="tr-TR" dirty="0"/>
          </a:p>
        </p:txBody>
      </p:sp>
      <p:pic>
        <p:nvPicPr>
          <p:cNvPr id="2050" name="Picture 2" descr="C:\Users\Ceyda\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125" y="1853852"/>
            <a:ext cx="8411750" cy="39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11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800" dirty="0"/>
              <a:t>Yunanistan- Makedonya sınırındaki </a:t>
            </a:r>
            <a:r>
              <a:rPr lang="tr-TR" sz="2800" dirty="0" err="1"/>
              <a:t>İdomeni</a:t>
            </a:r>
            <a:r>
              <a:rPr lang="tr-TR" sz="2800" dirty="0"/>
              <a:t> kampındaki binlerce mülteci haftalar sonra yakacak yardımı </a:t>
            </a:r>
            <a:r>
              <a:rPr lang="tr-TR" sz="2800" dirty="0" smtClean="0"/>
              <a:t>aldı.</a:t>
            </a:r>
            <a:br>
              <a:rPr lang="tr-TR" sz="2800" dirty="0" smtClean="0"/>
            </a:br>
            <a:r>
              <a:rPr lang="tr-TR" sz="2800" dirty="0"/>
              <a:t>Yetkililer, tüm sığınmacıların ihtiyaçlarına yetişme konusunda zorlandıklarını belirtti</a:t>
            </a:r>
            <a:r>
              <a:rPr lang="tr-TR" sz="2800" dirty="0" smtClean="0"/>
              <a:t>. Sizce Bunlara Neden Çözüm Üretilmiyor?</a:t>
            </a:r>
            <a:endParaRPr lang="tr-TR" sz="2800" dirty="0"/>
          </a:p>
        </p:txBody>
      </p:sp>
      <p:pic>
        <p:nvPicPr>
          <p:cNvPr id="3074" name="Picture 2" descr="C:\Users\Ceyda\Desktop\1206393_2eac73f3236884af07e296caebb40eb4_640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42" y="1773978"/>
            <a:ext cx="5148198" cy="36270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eyda\Desktop\1206393_6a3bffebb24c9c65a4dfc60c340d5411_640x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295" y="1752855"/>
            <a:ext cx="5209435" cy="366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56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latin typeface="Times New Roman" pitchFamily="18" charset="0"/>
                <a:cs typeface="Times New Roman" pitchFamily="18" charset="0"/>
              </a:rPr>
              <a:t>Peki Savaşın Asıl Mağduru Çocukları Kazanmak İçin AB’nin Yaptıkları Yeterli Mi?</a:t>
            </a:r>
            <a:endParaRPr lang="tr-T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789" y="1803748"/>
            <a:ext cx="7866345" cy="446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65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4800" dirty="0" smtClean="0"/>
          </a:p>
          <a:p>
            <a:endParaRPr lang="tr-TR" sz="4800" dirty="0"/>
          </a:p>
          <a:p>
            <a:r>
              <a:rPr lang="tr-TR" sz="4800" dirty="0" smtClean="0"/>
              <a:t>DİNLEDİĞİNİZ İÇİN TEŞEKKÜR EDERİZ.</a:t>
            </a:r>
            <a:endParaRPr lang="tr-TR" sz="4800" dirty="0"/>
          </a:p>
        </p:txBody>
      </p:sp>
    </p:spTree>
    <p:extLst>
      <p:ext uri="{BB962C8B-B14F-4D97-AF65-F5344CB8AC3E}">
        <p14:creationId xmlns:p14="http://schemas.microsoft.com/office/powerpoint/2010/main" val="3316991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AB’NİN KURULUŞ AMAÇLARI</a:t>
            </a: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latin typeface="Times New Roman" pitchFamily="18" charset="0"/>
                <a:cs typeface="Times New Roman" pitchFamily="18" charset="0"/>
              </a:rPr>
              <a:t>Avrupa </a:t>
            </a:r>
            <a:r>
              <a:rPr lang="tr-TR" dirty="0">
                <a:latin typeface="Times New Roman" pitchFamily="18" charset="0"/>
                <a:cs typeface="Times New Roman" pitchFamily="18" charset="0"/>
              </a:rPr>
              <a:t>Birliği'nin (AB) kurulma amacı genel olarak hızlı bir ekonomik kalkınma </a:t>
            </a:r>
            <a:r>
              <a:rPr lang="tr-TR" dirty="0" smtClean="0">
                <a:latin typeface="Times New Roman" pitchFamily="18" charset="0"/>
                <a:cs typeface="Times New Roman" pitchFamily="18" charset="0"/>
              </a:rPr>
              <a:t>ile </a:t>
            </a:r>
            <a:r>
              <a:rPr lang="tr-TR" dirty="0">
                <a:latin typeface="Times New Roman" pitchFamily="18" charset="0"/>
                <a:cs typeface="Times New Roman" pitchFamily="18" charset="0"/>
              </a:rPr>
              <a:t>savaşın yıkıcı etkilerinden kurtulma isteğidir</a:t>
            </a:r>
            <a:r>
              <a:rPr lang="tr-TR">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0" indent="0" algn="just">
              <a:buNone/>
            </a:pPr>
            <a:r>
              <a:rPr lang="tr-TR" dirty="0" smtClean="0">
                <a:latin typeface="Times New Roman" pitchFamily="18" charset="0"/>
                <a:cs typeface="Times New Roman" pitchFamily="18" charset="0"/>
              </a:rPr>
              <a:t>Bu etkiden kurtulmak için  ülkeler arasında bütünleşme çabaları hızla artmıştır.</a:t>
            </a:r>
          </a:p>
          <a:p>
            <a:pPr marL="0" indent="0" algn="just">
              <a:buNone/>
            </a:pPr>
            <a:r>
              <a:rPr lang="tr-TR" dirty="0" smtClean="0">
                <a:latin typeface="Times New Roman" pitchFamily="18" charset="0"/>
                <a:cs typeface="Times New Roman" pitchFamily="18" charset="0"/>
              </a:rPr>
              <a:t>Bu kapsamda  ekonomik pazarın </a:t>
            </a:r>
            <a:r>
              <a:rPr lang="tr-TR" dirty="0">
                <a:latin typeface="Times New Roman" pitchFamily="18" charset="0"/>
                <a:cs typeface="Times New Roman" pitchFamily="18" charset="0"/>
              </a:rPr>
              <a:t>genişleyeceği ve buna paralel olarak da sermaye ile </a:t>
            </a:r>
            <a:r>
              <a:rPr lang="tr-TR" dirty="0" smtClean="0">
                <a:latin typeface="Times New Roman" pitchFamily="18" charset="0"/>
                <a:cs typeface="Times New Roman" pitchFamily="18" charset="0"/>
              </a:rPr>
              <a:t>teknolojinin </a:t>
            </a:r>
            <a:r>
              <a:rPr lang="tr-TR" dirty="0">
                <a:latin typeface="Times New Roman" pitchFamily="18" charset="0"/>
                <a:cs typeface="Times New Roman" pitchFamily="18" charset="0"/>
              </a:rPr>
              <a:t>hızlı </a:t>
            </a:r>
            <a:r>
              <a:rPr lang="tr-TR" dirty="0" smtClean="0">
                <a:latin typeface="Times New Roman" pitchFamily="18" charset="0"/>
                <a:cs typeface="Times New Roman" pitchFamily="18" charset="0"/>
              </a:rPr>
              <a:t>bir </a:t>
            </a:r>
            <a:r>
              <a:rPr lang="tr-TR" dirty="0">
                <a:latin typeface="Times New Roman" pitchFamily="18" charset="0"/>
                <a:cs typeface="Times New Roman" pitchFamily="18" charset="0"/>
              </a:rPr>
              <a:t>büyüme ve gelişim içerisine gireceği </a:t>
            </a:r>
            <a:r>
              <a:rPr lang="tr-TR" dirty="0" smtClean="0">
                <a:latin typeface="Times New Roman" pitchFamily="18" charset="0"/>
                <a:cs typeface="Times New Roman" pitchFamily="18" charset="0"/>
              </a:rPr>
              <a:t>düşünülmüştür. </a:t>
            </a:r>
          </a:p>
          <a:p>
            <a:pPr marL="0" indent="0" algn="just">
              <a:buNone/>
            </a:pPr>
            <a:r>
              <a:rPr lang="tr-TR" dirty="0">
                <a:latin typeface="Times New Roman" pitchFamily="18" charset="0"/>
                <a:cs typeface="Times New Roman" pitchFamily="18" charset="0"/>
              </a:rPr>
              <a:t>Öncelikli hedefleri arasında yer alan ticareti geliştirme fikrini ilk defa Roma Antlaşması ile ortaya koyan AB, daha sonra imzalanan Tek Avrupa Senedi ile birlikte "ortak pazar" fikrini </a:t>
            </a:r>
            <a:r>
              <a:rPr lang="tr-TR" dirty="0" smtClean="0">
                <a:latin typeface="Times New Roman" pitchFamily="18" charset="0"/>
                <a:cs typeface="Times New Roman" pitchFamily="18" charset="0"/>
              </a:rPr>
              <a:t>geliştirmiştir</a:t>
            </a:r>
          </a:p>
          <a:p>
            <a:pPr marL="0" indent="0" algn="just">
              <a:buNone/>
            </a:pPr>
            <a:r>
              <a:rPr lang="tr-TR" dirty="0" smtClean="0">
                <a:latin typeface="Times New Roman" pitchFamily="18" charset="0"/>
                <a:cs typeface="Times New Roman" pitchFamily="18" charset="0"/>
              </a:rPr>
              <a:t>Amsterdam </a:t>
            </a:r>
            <a:r>
              <a:rPr lang="tr-TR" dirty="0">
                <a:latin typeface="Times New Roman" pitchFamily="18" charset="0"/>
                <a:cs typeface="Times New Roman" pitchFamily="18" charset="0"/>
              </a:rPr>
              <a:t>ve Nice Antlaşmaları ile birlikte günümüzdeki halini alan AB'nin kurulduğunda ilk amacı ticaret, ortak pazar, yaşam düzeyinin hızla yükseltilmesi idi. Özellikle Maastricht Antlaşması'yla birlikte Topluluk kavramı değişmiş, hedefler ve amaçlar çeşitlenmiştir.</a:t>
            </a:r>
          </a:p>
          <a:p>
            <a:pPr marL="0" indent="0" algn="just">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44801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G</a:t>
            </a:r>
            <a:r>
              <a:rPr lang="tr-TR" dirty="0" smtClean="0">
                <a:latin typeface="Times New Roman" pitchFamily="18" charset="0"/>
                <a:cs typeface="Times New Roman" pitchFamily="18" charset="0"/>
              </a:rPr>
              <a:t>ünümüzde </a:t>
            </a:r>
            <a:r>
              <a:rPr lang="tr-TR" dirty="0">
                <a:latin typeface="Times New Roman" pitchFamily="18" charset="0"/>
                <a:cs typeface="Times New Roman" pitchFamily="18" charset="0"/>
              </a:rPr>
              <a:t>AB vatandaşlarının, refah ve varlık içinde hayatlarına devam etmelerini, </a:t>
            </a:r>
            <a:r>
              <a:rPr lang="tr-TR" dirty="0" smtClean="0">
                <a:latin typeface="Times New Roman" pitchFamily="18" charset="0"/>
                <a:cs typeface="Times New Roman" pitchFamily="18" charset="0"/>
              </a:rPr>
              <a:t>birliğe </a:t>
            </a:r>
            <a:r>
              <a:rPr lang="tr-TR" dirty="0">
                <a:latin typeface="Times New Roman" pitchFamily="18" charset="0"/>
                <a:cs typeface="Times New Roman" pitchFamily="18" charset="0"/>
              </a:rPr>
              <a:t>üye ülkeler arası gelişmişlik seviyesinin birbirinden çok farklı olmamasını amaçlar.</a:t>
            </a:r>
          </a:p>
          <a:p>
            <a:pPr algn="just"/>
            <a:r>
              <a:rPr lang="tr-TR" dirty="0">
                <a:latin typeface="Times New Roman" pitchFamily="18" charset="0"/>
                <a:cs typeface="Times New Roman" pitchFamily="18" charset="0"/>
              </a:rPr>
              <a:t>Avrupalılık kavramında da açıklandığı gibi her ülkenin, muhtelif dillere, gelenek ve göreneklere, renklere sahip olması Avrupa'nın çeşitliliğini yansıtmaktadır. Bu anlamda çeşitliliği savunan AB, ekonomik gelişmeler ve iktisadi kalkınma gibi kavramlarda müşterek bir hedef benimser. Buna en çarpıcı </a:t>
            </a:r>
            <a:r>
              <a:rPr lang="tr-TR" u="sng" dirty="0">
                <a:latin typeface="Times New Roman" pitchFamily="18" charset="0"/>
                <a:cs typeface="Times New Roman" pitchFamily="18" charset="0"/>
              </a:rPr>
              <a:t>örnek Tek Avrupa Senedi, ortak pazar kavramı, ortak para kullanımı </a:t>
            </a:r>
            <a:r>
              <a:rPr lang="tr-TR" dirty="0">
                <a:latin typeface="Times New Roman" pitchFamily="18" charset="0"/>
                <a:cs typeface="Times New Roman" pitchFamily="18" charset="0"/>
              </a:rPr>
              <a:t>gösterilebilir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13" y="763414"/>
            <a:ext cx="7504112"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644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AB’NİN TEMEL DEĞERLERİ</a:t>
            </a:r>
            <a:endParaRPr lang="tr-TR" dirty="0"/>
          </a:p>
        </p:txBody>
      </p:sp>
      <p:sp>
        <p:nvSpPr>
          <p:cNvPr id="3" name="İçerik Yer Tutucusu 2"/>
          <p:cNvSpPr>
            <a:spLocks noGrp="1"/>
          </p:cNvSpPr>
          <p:nvPr>
            <p:ph idx="1"/>
          </p:nvPr>
        </p:nvSpPr>
        <p:spPr/>
        <p:txBody>
          <a:bodyPr/>
          <a:lstStyle/>
          <a:p>
            <a:pPr algn="just"/>
            <a:r>
              <a:rPr lang="tr-TR" dirty="0">
                <a:solidFill>
                  <a:schemeClr val="tx1"/>
                </a:solidFill>
                <a:latin typeface="Times New Roman" pitchFamily="18" charset="0"/>
                <a:cs typeface="Times New Roman" pitchFamily="18" charset="0"/>
              </a:rPr>
              <a:t>Avrupa Birliği bir takım evrensel değerler üzerine kurulmuş olan bir birliktir. Bu husus 2009 tarihli Lizbon Anlaşması’nın 2</a:t>
            </a:r>
            <a:r>
              <a:rPr lang="tr-TR" u="sng" dirty="0">
                <a:solidFill>
                  <a:schemeClr val="tx1"/>
                </a:solidFill>
                <a:latin typeface="Times New Roman" pitchFamily="18" charset="0"/>
                <a:cs typeface="Times New Roman" pitchFamily="18" charset="0"/>
              </a:rPr>
              <a:t>. maddesinde: “Birlik, insan onuruna saygı, özgürlük, demokrasi, eşitlik, hukuk devleti, azınlık hakları da dâhil insan haklarına saygı değerleri üzerine kuruludur. Bu değerler, çoğulculuk, ayrımcılık yapmama, hoşgörü, adalet, dayanışma ve kadın-erkek eşitliğinin hâkim olduğu bir toplumda üye devletler için ortaktır</a:t>
            </a:r>
            <a:r>
              <a:rPr lang="tr-TR" dirty="0">
                <a:solidFill>
                  <a:schemeClr val="tx1"/>
                </a:solidFill>
                <a:latin typeface="Times New Roman" pitchFamily="18" charset="0"/>
                <a:cs typeface="Times New Roman" pitchFamily="18" charset="0"/>
              </a:rPr>
              <a:t>.” şeklinde belirtilmektedir.</a:t>
            </a:r>
          </a:p>
          <a:p>
            <a:pPr algn="just"/>
            <a:r>
              <a:rPr lang="tr-TR" dirty="0">
                <a:solidFill>
                  <a:schemeClr val="tx1"/>
                </a:solidFill>
                <a:latin typeface="Times New Roman" pitchFamily="18" charset="0"/>
                <a:cs typeface="Times New Roman" pitchFamily="18" charset="0"/>
              </a:rPr>
              <a:t>3. maddede; “Birliğin amacı; barışı, kendi değerlerini ve halklarının refahını ileriye götürmek” olarak ifade edilmektedir. Ayrıca, “Birlik, dış dünya ile ilişkilerinde kendi değerlerini ve çıkarlarını savunur ve destekler ve vatandaşlarının korunmasına katkı sağlar.</a:t>
            </a:r>
          </a:p>
          <a:p>
            <a:endParaRPr lang="tr-TR" dirty="0"/>
          </a:p>
        </p:txBody>
      </p:sp>
    </p:spTree>
    <p:extLst>
      <p:ext uri="{BB962C8B-B14F-4D97-AF65-F5344CB8AC3E}">
        <p14:creationId xmlns:p14="http://schemas.microsoft.com/office/powerpoint/2010/main" val="3893750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solidFill>
                  <a:schemeClr val="tx1"/>
                </a:solidFill>
                <a:latin typeface="Times New Roman" pitchFamily="18" charset="0"/>
                <a:cs typeface="Times New Roman" pitchFamily="18" charset="0"/>
              </a:rPr>
              <a:t>Barışa, güvenliğe, dünyanın sürdürülebilir kalkınmasına, </a:t>
            </a:r>
            <a:r>
              <a:rPr lang="tr-TR" u="sng" dirty="0">
                <a:solidFill>
                  <a:schemeClr val="tx1"/>
                </a:solidFill>
                <a:latin typeface="Times New Roman" pitchFamily="18" charset="0"/>
                <a:cs typeface="Times New Roman" pitchFamily="18" charset="0"/>
              </a:rPr>
              <a:t>halklar arasında dayanışma ve karşılıklı saygıya, serbest ve dürüst ticarete, yoksulluğun ortadan kaldırılm</a:t>
            </a:r>
            <a:r>
              <a:rPr lang="tr-TR" dirty="0">
                <a:solidFill>
                  <a:schemeClr val="tx1"/>
                </a:solidFill>
                <a:latin typeface="Times New Roman" pitchFamily="18" charset="0"/>
                <a:cs typeface="Times New Roman" pitchFamily="18" charset="0"/>
              </a:rPr>
              <a:t>asına ve çocuk hakları başta olmak üzere insan haklarının korunmasına ve </a:t>
            </a:r>
            <a:r>
              <a:rPr lang="tr-TR" u="sng" dirty="0">
                <a:solidFill>
                  <a:schemeClr val="tx1"/>
                </a:solidFill>
                <a:latin typeface="Times New Roman" pitchFamily="18" charset="0"/>
                <a:cs typeface="Times New Roman" pitchFamily="18" charset="0"/>
              </a:rPr>
              <a:t>Birleşmiş Milletler Şartı’nda yer alan ilkelere saygı gösterilmesi de dâhil uluslararası hukuka titizlikle uyulmasına </a:t>
            </a:r>
            <a:r>
              <a:rPr lang="tr-TR" dirty="0">
                <a:solidFill>
                  <a:schemeClr val="tx1"/>
                </a:solidFill>
                <a:latin typeface="Times New Roman" pitchFamily="18" charset="0"/>
                <a:cs typeface="Times New Roman" pitchFamily="18" charset="0"/>
              </a:rPr>
              <a:t>ve uluslararası hukukun geliştirilmesine katkıda bulunur” hükmüyle değerlerine vurgu yapmaktadır. </a:t>
            </a:r>
            <a:endParaRPr lang="tr-TR" dirty="0" smtClean="0">
              <a:solidFill>
                <a:schemeClr val="tx1"/>
              </a:solidFill>
              <a:latin typeface="Times New Roman" pitchFamily="18" charset="0"/>
              <a:cs typeface="Times New Roman" pitchFamily="18" charset="0"/>
            </a:endParaRPr>
          </a:p>
          <a:p>
            <a:pPr algn="just"/>
            <a:endParaRPr lang="tr-TR" dirty="0">
              <a:solidFill>
                <a:schemeClr val="tx1"/>
              </a:solidFill>
              <a:latin typeface="Times New Roman" pitchFamily="18" charset="0"/>
              <a:cs typeface="Times New Roman" pitchFamily="18" charset="0"/>
            </a:endParaRPr>
          </a:p>
          <a:p>
            <a:pPr algn="just"/>
            <a:r>
              <a:rPr lang="tr-TR" i="1" dirty="0" smtClean="0">
                <a:solidFill>
                  <a:schemeClr val="tx1"/>
                </a:solidFill>
                <a:latin typeface="Times New Roman" pitchFamily="18" charset="0"/>
                <a:cs typeface="Times New Roman" pitchFamily="18" charset="0"/>
              </a:rPr>
              <a:t>AB </a:t>
            </a:r>
            <a:r>
              <a:rPr lang="tr-TR" i="1" dirty="0">
                <a:solidFill>
                  <a:schemeClr val="tx1"/>
                </a:solidFill>
                <a:latin typeface="Times New Roman" pitchFamily="18" charset="0"/>
                <a:cs typeface="Times New Roman" pitchFamily="18" charset="0"/>
              </a:rPr>
              <a:t>söz konusu değerleri yalnızca üye ülkeler için değil aynı zamanda Birliğe üye olmak isteyen ülkeler için de </a:t>
            </a:r>
            <a:r>
              <a:rPr lang="tr-TR" dirty="0">
                <a:solidFill>
                  <a:schemeClr val="tx1"/>
                </a:solidFill>
                <a:latin typeface="Times New Roman" pitchFamily="18" charset="0"/>
                <a:cs typeface="Times New Roman" pitchFamily="18" charset="0"/>
              </a:rPr>
              <a:t>bir giriş şartı olarak sunmaktadır. Anlaşmanın 49. maddesindeki “2. maddede belirtilen değerlere saygı gösteren ve bu değerleri desteklemeyi taahhüt eden her Avrupa devleti, Birliğe üye olmak için başvuruda bulunabilir.” şeklindeki hüküm bu durumu teyit etmektedir.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86" y="750888"/>
            <a:ext cx="6980238"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023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AVRUPA BİRLİĞİ VE GÖÇ</a:t>
            </a:r>
            <a:endParaRPr lang="tr-TR" dirty="0"/>
          </a:p>
        </p:txBody>
      </p:sp>
      <p:sp>
        <p:nvSpPr>
          <p:cNvPr id="3" name="İçerik Yer Tutucusu 2"/>
          <p:cNvSpPr>
            <a:spLocks noGrp="1"/>
          </p:cNvSpPr>
          <p:nvPr>
            <p:ph idx="1"/>
          </p:nvPr>
        </p:nvSpPr>
        <p:spPr/>
        <p:txBody>
          <a:bodyPr>
            <a:noAutofit/>
          </a:bodyPr>
          <a:lstStyle/>
          <a:p>
            <a:pPr algn="just"/>
            <a:r>
              <a:rPr lang="tr-TR" sz="2000" dirty="0" smtClean="0">
                <a:latin typeface="Times New Roman" panose="02020603050405020304" pitchFamily="18" charset="0"/>
                <a:cs typeface="Times New Roman" panose="02020603050405020304" pitchFamily="18" charset="0"/>
              </a:rPr>
              <a:t>Avrupa Birliği için göçler tarih boyunca yaşayan bir olgu olmuştur.</a:t>
            </a:r>
          </a:p>
          <a:p>
            <a:pPr algn="just"/>
            <a:r>
              <a:rPr lang="tr-TR" sz="2000" dirty="0" smtClean="0">
                <a:latin typeface="Times New Roman" panose="02020603050405020304" pitchFamily="18" charset="0"/>
                <a:cs typeface="Times New Roman" panose="02020603050405020304" pitchFamily="18" charset="0"/>
              </a:rPr>
              <a:t>Avrupa'da </a:t>
            </a:r>
            <a:r>
              <a:rPr lang="tr-TR" sz="2000" dirty="0">
                <a:latin typeface="Times New Roman" panose="02020603050405020304" pitchFamily="18" charset="0"/>
                <a:cs typeface="Times New Roman" panose="02020603050405020304" pitchFamily="18" charset="0"/>
              </a:rPr>
              <a:t>önemli göç hareketleri özellikle İkinci Dünya Savaşı'nı izleyen yirmi yıl boyunca </a:t>
            </a:r>
            <a:r>
              <a:rPr lang="tr-TR" sz="2000" dirty="0" smtClean="0">
                <a:latin typeface="Times New Roman" panose="02020603050405020304" pitchFamily="18" charset="0"/>
                <a:cs typeface="Times New Roman" panose="02020603050405020304" pitchFamily="18" charset="0"/>
              </a:rPr>
              <a:t>gerçekleşmiştir. Siyasal </a:t>
            </a:r>
            <a:r>
              <a:rPr lang="tr-TR" sz="2000" dirty="0">
                <a:latin typeface="Times New Roman" panose="02020603050405020304" pitchFamily="18" charset="0"/>
                <a:cs typeface="Times New Roman" panose="02020603050405020304" pitchFamily="18" charset="0"/>
              </a:rPr>
              <a:t>ve ekonomik sebepler başta olmak üzere Avrupa ülkeleri </a:t>
            </a:r>
            <a:r>
              <a:rPr lang="tr-TR" sz="2000" dirty="0" smtClean="0">
                <a:latin typeface="Times New Roman" panose="02020603050405020304" pitchFamily="18" charset="0"/>
                <a:cs typeface="Times New Roman" panose="02020603050405020304" pitchFamily="18" charset="0"/>
              </a:rPr>
              <a:t>uluslararası </a:t>
            </a:r>
            <a:r>
              <a:rPr lang="tr-TR" sz="2000" dirty="0">
                <a:latin typeface="Times New Roman" panose="02020603050405020304" pitchFamily="18" charset="0"/>
                <a:cs typeface="Times New Roman" panose="02020603050405020304" pitchFamily="18" charset="0"/>
              </a:rPr>
              <a:t>göç hareketlerinin dinamik bir bölgesi olmuştur. </a:t>
            </a:r>
            <a:endParaRPr lang="tr-TR"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Türkiye, Kuzey Afrika, Yunanistan, Güney İspanya ve İtalya'dan Batı Avrupa'ya </a:t>
            </a:r>
            <a:r>
              <a:rPr lang="tr-TR" sz="2000" dirty="0" smtClean="0">
                <a:latin typeface="Times New Roman" panose="02020603050405020304" pitchFamily="18" charset="0"/>
                <a:cs typeface="Times New Roman" panose="02020603050405020304" pitchFamily="18" charset="0"/>
              </a:rPr>
              <a:t>yönelen </a:t>
            </a:r>
            <a:r>
              <a:rPr lang="tr-TR" sz="2000" dirty="0">
                <a:latin typeface="Times New Roman" panose="02020603050405020304" pitchFamily="18" charset="0"/>
                <a:cs typeface="Times New Roman" panose="02020603050405020304" pitchFamily="18" charset="0"/>
              </a:rPr>
              <a:t>işçi göçleri 1970'lere kadar hızla artmıştır. </a:t>
            </a: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000" dirty="0" smtClean="0">
                <a:latin typeface="Times New Roman" panose="02020603050405020304" pitchFamily="18" charset="0"/>
                <a:cs typeface="Times New Roman" panose="02020603050405020304" pitchFamily="18" charset="0"/>
              </a:rPr>
              <a:t>1989'da </a:t>
            </a:r>
            <a:r>
              <a:rPr lang="tr-TR" sz="2000" dirty="0">
                <a:latin typeface="Times New Roman" panose="02020603050405020304" pitchFamily="18" charset="0"/>
                <a:cs typeface="Times New Roman" panose="02020603050405020304" pitchFamily="18" charset="0"/>
              </a:rPr>
              <a:t>Berlin Duvarı'nın yıkılmasından ve eski </a:t>
            </a:r>
            <a:r>
              <a:rPr lang="tr-TR" sz="2000" dirty="0" smtClean="0">
                <a:latin typeface="Times New Roman" panose="02020603050405020304" pitchFamily="18" charset="0"/>
                <a:cs typeface="Times New Roman" panose="02020603050405020304" pitchFamily="18" charset="0"/>
              </a:rPr>
              <a:t>Sovyetler </a:t>
            </a:r>
            <a:r>
              <a:rPr lang="tr-TR" sz="2000" dirty="0">
                <a:latin typeface="Times New Roman" panose="02020603050405020304" pitchFamily="18" charset="0"/>
                <a:cs typeface="Times New Roman" panose="02020603050405020304" pitchFamily="18" charset="0"/>
              </a:rPr>
              <a:t>Birliği ve Doğu Avrupa </a:t>
            </a:r>
            <a:r>
              <a:rPr lang="tr-TR" sz="2000" dirty="0" smtClean="0">
                <a:latin typeface="Times New Roman" panose="02020603050405020304" pitchFamily="18" charset="0"/>
                <a:cs typeface="Times New Roman" panose="02020603050405020304" pitchFamily="18" charset="0"/>
              </a:rPr>
              <a:t>ülkelerinde </a:t>
            </a:r>
            <a:r>
              <a:rPr lang="tr-TR" sz="2000" dirty="0">
                <a:latin typeface="Times New Roman" panose="02020603050405020304" pitchFamily="18" charset="0"/>
                <a:cs typeface="Times New Roman" panose="02020603050405020304" pitchFamily="18" charset="0"/>
              </a:rPr>
              <a:t>ortaya </a:t>
            </a:r>
            <a:r>
              <a:rPr lang="tr-TR" sz="2000" dirty="0" smtClean="0">
                <a:latin typeface="Times New Roman" panose="02020603050405020304" pitchFamily="18" charset="0"/>
                <a:cs typeface="Times New Roman" panose="02020603050405020304" pitchFamily="18" charset="0"/>
              </a:rPr>
              <a:t>çıkan dönüşümlerden </a:t>
            </a:r>
            <a:r>
              <a:rPr lang="tr-TR" sz="2000" dirty="0">
                <a:latin typeface="Times New Roman" panose="02020603050405020304" pitchFamily="18" charset="0"/>
                <a:cs typeface="Times New Roman" panose="02020603050405020304" pitchFamily="18" charset="0"/>
              </a:rPr>
              <a:t>ardından uluslararası göçlerde bir artış meydana </a:t>
            </a:r>
            <a:r>
              <a:rPr lang="tr-TR" sz="2000" dirty="0" smtClean="0">
                <a:latin typeface="Times New Roman" panose="02020603050405020304" pitchFamily="18" charset="0"/>
                <a:cs typeface="Times New Roman" panose="02020603050405020304" pitchFamily="18" charset="0"/>
              </a:rPr>
              <a:t>gelmiştir.</a:t>
            </a:r>
          </a:p>
          <a:p>
            <a:pPr algn="just">
              <a:buFont typeface="Wingdings" panose="05000000000000000000" pitchFamily="2" charset="2"/>
              <a:buChar char="ü"/>
            </a:pPr>
            <a:r>
              <a:rPr lang="tr-TR" sz="2000" dirty="0" smtClean="0">
                <a:latin typeface="Times New Roman" panose="02020603050405020304" pitchFamily="18" charset="0"/>
                <a:cs typeface="Times New Roman" panose="02020603050405020304" pitchFamily="18" charset="0"/>
              </a:rPr>
              <a:t>Doğu </a:t>
            </a:r>
            <a:r>
              <a:rPr lang="tr-TR" sz="2000" dirty="0">
                <a:latin typeface="Times New Roman" panose="02020603050405020304" pitchFamily="18" charset="0"/>
                <a:cs typeface="Times New Roman" panose="02020603050405020304" pitchFamily="18" charset="0"/>
              </a:rPr>
              <a:t>ile Batı arasındaki sınırların açılması, 1989-1994 yıllarında Avrupa'da beş milyona yakın insanın </a:t>
            </a:r>
            <a:r>
              <a:rPr lang="tr-TR" sz="2000" dirty="0" smtClean="0">
                <a:latin typeface="Times New Roman" panose="02020603050405020304" pitchFamily="18" charset="0"/>
                <a:cs typeface="Times New Roman" panose="02020603050405020304" pitchFamily="18" charset="0"/>
              </a:rPr>
              <a:t>göç </a:t>
            </a:r>
            <a:r>
              <a:rPr lang="tr-TR" sz="2000" dirty="0">
                <a:latin typeface="Times New Roman" panose="02020603050405020304" pitchFamily="18" charset="0"/>
                <a:cs typeface="Times New Roman" panose="02020603050405020304" pitchFamily="18" charset="0"/>
              </a:rPr>
              <a:t>etmesine neden olmuştur. Diğer yandan eski Yugoslavya'daki savaş ve etnik </a:t>
            </a:r>
            <a:r>
              <a:rPr lang="tr-TR" sz="2000" dirty="0" smtClean="0">
                <a:latin typeface="Times New Roman" panose="02020603050405020304" pitchFamily="18" charset="0"/>
                <a:cs typeface="Times New Roman" panose="02020603050405020304" pitchFamily="18" charset="0"/>
              </a:rPr>
              <a:t>çatışma </a:t>
            </a:r>
            <a:r>
              <a:rPr lang="tr-TR" sz="2000" dirty="0">
                <a:latin typeface="Times New Roman" panose="02020603050405020304" pitchFamily="18" charset="0"/>
                <a:cs typeface="Times New Roman" panose="02020603050405020304" pitchFamily="18" charset="0"/>
              </a:rPr>
              <a:t>yaklaşık beş milyon sığınmacı Avrupa'nın diğer bölgelerine göç </a:t>
            </a:r>
            <a:r>
              <a:rPr lang="tr-TR" sz="2000" dirty="0" smtClean="0">
                <a:latin typeface="Times New Roman" panose="02020603050405020304" pitchFamily="18" charset="0"/>
                <a:cs typeface="Times New Roman" panose="02020603050405020304" pitchFamily="18" charset="0"/>
              </a:rPr>
              <a:t>etmiştir.</a:t>
            </a:r>
          </a:p>
          <a:p>
            <a:pPr algn="just">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2011 yılında Suriye’de başlayan iç savaş sonrası sığınmacıların önemli hedef ülkeleri Avrupa Birliği ülkeleridir.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1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AVRUPA BİRLİĞİ’NİN GÖÇ POLİTİKALARI </a:t>
            </a:r>
          </a:p>
        </p:txBody>
      </p:sp>
      <p:sp>
        <p:nvSpPr>
          <p:cNvPr id="3" name="İçerik Yer Tutucusu 2"/>
          <p:cNvSpPr>
            <a:spLocks noGrp="1"/>
          </p:cNvSpPr>
          <p:nvPr>
            <p:ph idx="1"/>
          </p:nvPr>
        </p:nvSpPr>
        <p:spPr/>
        <p:txBody>
          <a:bodyPr>
            <a:normAutofit/>
          </a:bodyPr>
          <a:lstStyle/>
          <a:p>
            <a:pPr algn="just"/>
            <a:r>
              <a:rPr lang="tr-TR" dirty="0"/>
              <a:t>Avrupa’nın  İkinci Dünya Savaşı’ndan bu yana,  uluslararası göç hareketlerinin hedefleri haline gelmesi ile birlikte Avrupa ülkelerinin gündeminde göç konusu önemli yer teşkil etmektedir. </a:t>
            </a:r>
            <a:r>
              <a:rPr lang="tr-TR" dirty="0" smtClean="0"/>
              <a:t>Bu kapsamda Avrupa Birliği bünyesinde göç konusunda çeşitli adımlar atılmıştır.</a:t>
            </a:r>
          </a:p>
          <a:p>
            <a:pPr algn="just">
              <a:buFont typeface="Wingdings" panose="05000000000000000000" pitchFamily="2" charset="2"/>
              <a:buChar char="ü"/>
            </a:pPr>
            <a:r>
              <a:rPr lang="tr-TR" dirty="0" smtClean="0"/>
              <a:t>1973 </a:t>
            </a:r>
            <a:r>
              <a:rPr lang="tr-TR" dirty="0"/>
              <a:t>yılında yaşanan petrol krizi sonucunda dünya ekonomisinde meydana gelen daralma önemlidir. </a:t>
            </a:r>
            <a:r>
              <a:rPr lang="tr-TR" dirty="0" smtClean="0"/>
              <a:t>Sonrası Avrupa’nın işgücü </a:t>
            </a:r>
            <a:r>
              <a:rPr lang="tr-TR" dirty="0"/>
              <a:t>talebinin azalmasına yol açmış, göçler görece azalmıştır.</a:t>
            </a:r>
            <a:endParaRPr lang="tr-TR" dirty="0" smtClean="0"/>
          </a:p>
          <a:p>
            <a:pPr algn="just">
              <a:buFont typeface="Wingdings" panose="05000000000000000000" pitchFamily="2" charset="2"/>
              <a:buChar char="ü"/>
            </a:pPr>
            <a:r>
              <a:rPr lang="tr-TR" dirty="0" smtClean="0"/>
              <a:t>Soğuk Savaş Döneminde ve sonrasında zorunlu insan hareketliklerine yönelik liberal ve çoğulcu bir yaklaşım  hakim olmuştur.</a:t>
            </a:r>
          </a:p>
          <a:p>
            <a:pPr algn="just">
              <a:buFont typeface="Wingdings" panose="05000000000000000000" pitchFamily="2" charset="2"/>
              <a:buChar char="ü"/>
            </a:pPr>
            <a:r>
              <a:rPr lang="tr-TR" dirty="0"/>
              <a:t>1985 yılında imzalanan </a:t>
            </a:r>
            <a:r>
              <a:rPr lang="tr-TR" dirty="0" err="1"/>
              <a:t>Schengen</a:t>
            </a:r>
            <a:r>
              <a:rPr lang="tr-TR" dirty="0"/>
              <a:t> Anlaşması ile ortak bir göç politikasının oluşturulmasına ilişkin ilk temeller </a:t>
            </a:r>
            <a:r>
              <a:rPr lang="tr-TR" dirty="0" smtClean="0"/>
              <a:t>atılmıştır.</a:t>
            </a:r>
          </a:p>
        </p:txBody>
      </p:sp>
    </p:spTree>
    <p:extLst>
      <p:ext uri="{BB962C8B-B14F-4D97-AF65-F5344CB8AC3E}">
        <p14:creationId xmlns:p14="http://schemas.microsoft.com/office/powerpoint/2010/main" val="314074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00">
                    <a:lumMod val="75000"/>
                    <a:lumOff val="25000"/>
                  </a:srgbClr>
                </a:solidFill>
              </a:rPr>
              <a:t>AVRUPA BİRLİĞİ’NİN GÖÇ POLİTİKALARI </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ü"/>
            </a:pPr>
            <a:r>
              <a:rPr lang="tr-TR" dirty="0">
                <a:solidFill>
                  <a:schemeClr val="tx1"/>
                </a:solidFill>
                <a:latin typeface="Times New Roman" panose="02020603050405020304" pitchFamily="18" charset="0"/>
                <a:cs typeface="Times New Roman" panose="02020603050405020304" pitchFamily="18" charset="0"/>
              </a:rPr>
              <a:t>AB </a:t>
            </a:r>
            <a:r>
              <a:rPr lang="tr-TR" dirty="0">
                <a:solidFill>
                  <a:schemeClr val="tx1"/>
                </a:solidFill>
                <a:cs typeface="Times New Roman" panose="02020603050405020304" pitchFamily="18" charset="0"/>
              </a:rPr>
              <a:t>ülkelerine yapılan sığınma taleplerinin incelenmesinde devletlerin sorumluluğunu belirlemek amacıyla 1 Eylül 1997 ‘de yürürlüğe giren Dublin sözleşmesi </a:t>
            </a:r>
            <a:r>
              <a:rPr lang="tr-TR" dirty="0" smtClean="0">
                <a:solidFill>
                  <a:schemeClr val="tx1"/>
                </a:solidFill>
                <a:cs typeface="Times New Roman" panose="02020603050405020304" pitchFamily="18" charset="0"/>
              </a:rPr>
              <a:t> bu süreçte oldukça önemlidir.</a:t>
            </a:r>
          </a:p>
          <a:p>
            <a:pPr algn="just">
              <a:buFont typeface="Wingdings" panose="05000000000000000000" pitchFamily="2" charset="2"/>
              <a:buChar char="ü"/>
            </a:pPr>
            <a:r>
              <a:rPr lang="tr-TR" dirty="0">
                <a:solidFill>
                  <a:schemeClr val="tx1"/>
                </a:solidFill>
                <a:ea typeface="Calibri" panose="020F0502020204030204" pitchFamily="34" charset="0"/>
                <a:cs typeface="Times New Roman" panose="02020603050405020304" pitchFamily="18" charset="0"/>
              </a:rPr>
              <a:t>Avrupa Birliği’nde uluslararası göç, iltica ve toplumsal bütünleşmeye dair politikaların ciddi bir şekilde gündeme gelmesi ise 1999 yılında Tampere’de gerçekleşen Avrupa Konseyi toplantısında </a:t>
            </a:r>
            <a:r>
              <a:rPr lang="tr-TR" dirty="0" smtClean="0">
                <a:solidFill>
                  <a:schemeClr val="tx1"/>
                </a:solidFill>
                <a:ea typeface="Calibri" panose="020F0502020204030204" pitchFamily="34" charset="0"/>
                <a:cs typeface="Times New Roman" panose="02020603050405020304" pitchFamily="18" charset="0"/>
              </a:rPr>
              <a:t>gerçekleşmiştir.</a:t>
            </a:r>
            <a:r>
              <a:rPr lang="tr-TR" dirty="0">
                <a:solidFill>
                  <a:schemeClr val="tx1"/>
                </a:solidFill>
                <a:cs typeface="Times New Roman" panose="02020603050405020304" pitchFamily="18" charset="0"/>
              </a:rPr>
              <a:t> Tampere  zirvesi sonrası özgürlük ve güvenlik alanına sağlamaya yönelik bir dizi önlem listesi belirlenmiştir </a:t>
            </a:r>
            <a:endParaRPr lang="tr-TR" dirty="0" smtClean="0">
              <a:solidFill>
                <a:schemeClr val="tx1"/>
              </a:solidFill>
              <a:cs typeface="Times New Roman" panose="02020603050405020304" pitchFamily="18" charset="0"/>
            </a:endParaRPr>
          </a:p>
          <a:p>
            <a:pPr algn="just">
              <a:buFont typeface="Wingdings" panose="05000000000000000000" pitchFamily="2" charset="2"/>
              <a:buChar char="ü"/>
            </a:pPr>
            <a:r>
              <a:rPr lang="tr-TR" dirty="0" smtClean="0">
                <a:solidFill>
                  <a:schemeClr val="tx1"/>
                </a:solidFill>
                <a:cs typeface="Times New Roman" panose="02020603050405020304" pitchFamily="18" charset="0"/>
              </a:rPr>
              <a:t>Eylül </a:t>
            </a:r>
            <a:r>
              <a:rPr lang="tr-TR" dirty="0">
                <a:solidFill>
                  <a:schemeClr val="tx1"/>
                </a:solidFill>
                <a:cs typeface="Times New Roman" panose="02020603050405020304" pitchFamily="18" charset="0"/>
              </a:rPr>
              <a:t>2001’ den sonra güvenlik söylemi hakim,</a:t>
            </a:r>
          </a:p>
          <a:p>
            <a:pPr algn="just">
              <a:buFont typeface="Wingdings" panose="05000000000000000000" pitchFamily="2" charset="2"/>
              <a:buChar char="ü"/>
            </a:pPr>
            <a:r>
              <a:rPr lang="tr-TR" dirty="0" err="1">
                <a:solidFill>
                  <a:schemeClr val="tx1"/>
                </a:solidFill>
                <a:cs typeface="Times New Roman" panose="02020603050405020304" pitchFamily="18" charset="0"/>
              </a:rPr>
              <a:t>Sevilla</a:t>
            </a:r>
            <a:r>
              <a:rPr lang="tr-TR" dirty="0">
                <a:solidFill>
                  <a:schemeClr val="tx1"/>
                </a:solidFill>
                <a:cs typeface="Times New Roman" panose="02020603050405020304" pitchFamily="18" charset="0"/>
              </a:rPr>
              <a:t> Zirvesi (2002), düzensiz göç hareketini AB sınırları dışında engellemeye yönelik önemli bir gelişme olarak </a:t>
            </a:r>
            <a:r>
              <a:rPr lang="tr-TR" dirty="0" smtClean="0">
                <a:solidFill>
                  <a:schemeClr val="tx1"/>
                </a:solidFill>
                <a:cs typeface="Times New Roman" panose="02020603050405020304" pitchFamily="18" charset="0"/>
              </a:rPr>
              <a:t>değerlendirilmektedir.</a:t>
            </a:r>
          </a:p>
          <a:p>
            <a:pPr marL="0" indent="0" algn="ctr">
              <a:buNone/>
            </a:pPr>
            <a:r>
              <a:rPr lang="tr-TR" dirty="0">
                <a:solidFill>
                  <a:schemeClr val="tx1"/>
                </a:solidFill>
                <a:cs typeface="Times New Roman" panose="02020603050405020304" pitchFamily="18" charset="0"/>
              </a:rPr>
              <a:t> </a:t>
            </a:r>
            <a:r>
              <a:rPr lang="tr-TR" dirty="0" smtClean="0">
                <a:solidFill>
                  <a:schemeClr val="tx1"/>
                </a:solidFill>
                <a:cs typeface="Times New Roman" panose="02020603050405020304" pitchFamily="18" charset="0"/>
              </a:rPr>
              <a:t>AVRUPA BİRLİĞİ ÜLKELERİ İÇİN GÖÇLERE YAKLAŞIMLAR DEĞİŞKENLİK GÖSTERMEKTİR.</a:t>
            </a:r>
            <a:endParaRPr lang="tr-TR"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684191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543</TotalTime>
  <Words>1826</Words>
  <Application>Microsoft Office PowerPoint</Application>
  <PresentationFormat>Özel</PresentationFormat>
  <Paragraphs>102</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Geçmişe bakış</vt:lpstr>
      <vt:lpstr>TEMEL DEĞERLER VE SINIR GÜVENLİĞİ BAĞLAMINDA AVRUPA BİRLİĞİ’NİN SURİYE POLİTİKASINDAKİ AÇMAZLARI </vt:lpstr>
      <vt:lpstr>SUNUM PLANI</vt:lpstr>
      <vt:lpstr>AB’NİN KURULUŞ AMAÇLARI</vt:lpstr>
      <vt:lpstr>PowerPoint Sunusu</vt:lpstr>
      <vt:lpstr>AB’NİN TEMEL DEĞERLERİ</vt:lpstr>
      <vt:lpstr>PowerPoint Sunusu</vt:lpstr>
      <vt:lpstr>AVRUPA BİRLİĞİ VE GÖÇ</vt:lpstr>
      <vt:lpstr>AVRUPA BİRLİĞİ’NİN GÖÇ POLİTİKALARI </vt:lpstr>
      <vt:lpstr>AVRUPA BİRLİĞİ’NİN GÖÇ POLİTİKALARI </vt:lpstr>
      <vt:lpstr>AB’NİN GÖÇ POLİTİKALARI</vt:lpstr>
      <vt:lpstr>Maastricht Antlaşması ve Göç</vt:lpstr>
      <vt:lpstr>Amsterdam Antlaşması ve Göç</vt:lpstr>
      <vt:lpstr>Tampere Zirvesi</vt:lpstr>
      <vt:lpstr>11 EYLÜL SONRASI </vt:lpstr>
      <vt:lpstr>SURİYE KRİZİ VE AB YAKLAŞIMI</vt:lpstr>
      <vt:lpstr>Suriye Krizi ve AB’nin Yaklaşımı</vt:lpstr>
      <vt:lpstr>GÜVENLİKLEŞTİRME VE DIŞSALLAŞTIRMA</vt:lpstr>
      <vt:lpstr>PowerPoint Sunusu</vt:lpstr>
      <vt:lpstr>SURİYE KRİZİ VE AB YAKLAŞIMI</vt:lpstr>
      <vt:lpstr>GERİ KABUL ANLAŞMALARI</vt:lpstr>
      <vt:lpstr>Sonuç</vt:lpstr>
      <vt:lpstr>PowerPoint Sunusu</vt:lpstr>
      <vt:lpstr>Bulgaristan ve Macaristan gibi AB Üyesi Ülkelerin Sınırlarına Ördüğü Tel  Örgüler Sizce AB’nin Temel Değerleriyle Bağdaşıyor mu?</vt:lpstr>
      <vt:lpstr>Ya da Yunanistan’ın Göçmenleri Çıplak Şekilde Sınır Dışı Etmeleri?</vt:lpstr>
      <vt:lpstr>Yunanistan- Makedonya sınırındaki İdomeni kampındaki binlerce mülteci haftalar sonra yakacak yardımı aldı. Yetkililer, tüm sığınmacıların ihtiyaçlarına yetişme konusunda zorlandıklarını belirtti. Sizce Bunlara Neden Çözüm Üretilmiyor?</vt:lpstr>
      <vt:lpstr>Peki Savaşın Asıl Mağduru Çocukları Kazanmak İçin AB’nin Yaptıkları Yeterli Mi?</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AVRUPA BİRLİĞİ’NİN GÖÇ POLİTİKALARI </dc:title>
  <dc:creator>CASPER</dc:creator>
  <cp:lastModifiedBy>Ceyda</cp:lastModifiedBy>
  <cp:revision>52</cp:revision>
  <dcterms:created xsi:type="dcterms:W3CDTF">2018-12-08T20:22:29Z</dcterms:created>
  <dcterms:modified xsi:type="dcterms:W3CDTF">2018-12-19T17:16:35Z</dcterms:modified>
</cp:coreProperties>
</file>