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5" r:id="rId4"/>
    <p:sldId id="260" r:id="rId5"/>
    <p:sldId id="277" r:id="rId6"/>
    <p:sldId id="259" r:id="rId7"/>
    <p:sldId id="262" r:id="rId8"/>
    <p:sldId id="274" r:id="rId9"/>
    <p:sldId id="276" r:id="rId10"/>
    <p:sldId id="263" r:id="rId11"/>
    <p:sldId id="264" r:id="rId12"/>
    <p:sldId id="265" r:id="rId13"/>
    <p:sldId id="266" r:id="rId14"/>
    <p:sldId id="268" r:id="rId15"/>
    <p:sldId id="269" r:id="rId16"/>
    <p:sldId id="270" r:id="rId17"/>
    <p:sldId id="271" r:id="rId18"/>
    <p:sldId id="267" r:id="rId19"/>
    <p:sldId id="272" r:id="rId20"/>
    <p:sldId id="273"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p:restoredLeft sz="34559" autoAdjust="0"/>
    <p:restoredTop sz="96625" autoAdjust="0"/>
  </p:normalViewPr>
  <p:slideViewPr>
    <p:cSldViewPr>
      <p:cViewPr varScale="1">
        <p:scale>
          <a:sx n="70" d="100"/>
          <a:sy n="70" d="100"/>
        </p:scale>
        <p:origin x="-188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05.04.2020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05.04.2020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05.04.2020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05.04.2020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05.04.2020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pPr/>
              <a:t>05.04.2020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pPr/>
              <a:t>05.04.2020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pPr/>
              <a:t>05.04.2020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pPr/>
              <a:t>05.04.2020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05.04.2020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05.04.2020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pPr/>
              <a:t>05.04.2020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548680"/>
            <a:ext cx="7772400" cy="3024335"/>
          </a:xfrm>
        </p:spPr>
        <p:txBody>
          <a:bodyPr>
            <a:normAutofit/>
          </a:bodyPr>
          <a:lstStyle/>
          <a:p>
            <a:r>
              <a:rPr lang="tr-TR" sz="4000" b="1" dirty="0" smtClean="0">
                <a:latin typeface="Times New Roman" pitchFamily="18" charset="0"/>
                <a:cs typeface="Times New Roman" pitchFamily="18" charset="0"/>
              </a:rPr>
              <a:t>DEZAVANTAJLI GRUP OLARAK TURİZM ÇALIŞANLARI </a:t>
            </a:r>
            <a:endParaRPr lang="tr-TR" sz="4000" b="1" dirty="0">
              <a:latin typeface="Times New Roman" pitchFamily="18" charset="0"/>
              <a:cs typeface="Times New Roman" pitchFamily="18" charset="0"/>
            </a:endParaRPr>
          </a:p>
        </p:txBody>
      </p:sp>
      <p:sp>
        <p:nvSpPr>
          <p:cNvPr id="3" name="Alt Başlık 2"/>
          <p:cNvSpPr>
            <a:spLocks noGrp="1"/>
          </p:cNvSpPr>
          <p:nvPr>
            <p:ph type="subTitle" idx="1"/>
          </p:nvPr>
        </p:nvSpPr>
        <p:spPr>
          <a:xfrm>
            <a:off x="3851920" y="4725144"/>
            <a:ext cx="4896544" cy="1368152"/>
          </a:xfrm>
        </p:spPr>
        <p:txBody>
          <a:bodyPr>
            <a:noAutofit/>
          </a:bodyPr>
          <a:lstStyle/>
          <a:p>
            <a:r>
              <a:rPr lang="tr-TR" sz="1600" b="1" dirty="0" smtClean="0">
                <a:solidFill>
                  <a:schemeClr val="tx1"/>
                </a:solidFill>
                <a:latin typeface="Times New Roman" pitchFamily="18" charset="0"/>
                <a:cs typeface="Times New Roman" pitchFamily="18" charset="0"/>
              </a:rPr>
              <a:t>YONCA TARİ</a:t>
            </a:r>
          </a:p>
          <a:p>
            <a:r>
              <a:rPr lang="tr-TR" sz="1600" b="1" dirty="0" smtClean="0">
                <a:solidFill>
                  <a:schemeClr val="tx1"/>
                </a:solidFill>
                <a:latin typeface="Times New Roman" pitchFamily="18" charset="0"/>
                <a:cs typeface="Times New Roman" pitchFamily="18" charset="0"/>
              </a:rPr>
              <a:t>AKDENİZ ÜNİVERSİTESİ</a:t>
            </a:r>
          </a:p>
          <a:p>
            <a:r>
              <a:rPr lang="tr-TR" sz="1600" b="1" dirty="0" smtClean="0">
                <a:solidFill>
                  <a:schemeClr val="tx1"/>
                </a:solidFill>
                <a:latin typeface="Times New Roman" pitchFamily="18" charset="0"/>
                <a:cs typeface="Times New Roman" pitchFamily="18" charset="0"/>
              </a:rPr>
              <a:t>ÇALIŞMAEKONOMİSİ VE ENDÜSTRİ </a:t>
            </a:r>
            <a:r>
              <a:rPr lang="tr-TR" sz="1600" b="1" smtClean="0">
                <a:solidFill>
                  <a:schemeClr val="tx1"/>
                </a:solidFill>
                <a:latin typeface="Times New Roman" pitchFamily="18" charset="0"/>
                <a:cs typeface="Times New Roman" pitchFamily="18" charset="0"/>
              </a:rPr>
              <a:t>İLİŞKİLERİ </a:t>
            </a:r>
            <a:r>
              <a:rPr lang="tr-TR" sz="1600" b="1" smtClean="0">
                <a:solidFill>
                  <a:schemeClr val="tx1"/>
                </a:solidFill>
                <a:latin typeface="Times New Roman" pitchFamily="18" charset="0"/>
                <a:cs typeface="Times New Roman" pitchFamily="18" charset="0"/>
              </a:rPr>
              <a:t>BÖLÜMÜ</a:t>
            </a:r>
            <a:endParaRPr lang="tr-TR" sz="1600" b="1" dirty="0" smtClean="0">
              <a:solidFill>
                <a:schemeClr val="tx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196626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00034" y="357166"/>
            <a:ext cx="7643866" cy="1285883"/>
          </a:xfrm>
        </p:spPr>
        <p:txBody>
          <a:bodyPr>
            <a:normAutofit/>
          </a:bodyPr>
          <a:lstStyle/>
          <a:p>
            <a:r>
              <a:rPr lang="tr-TR" sz="3200" dirty="0" smtClean="0">
                <a:latin typeface="Times New Roman" pitchFamily="18" charset="0"/>
                <a:cs typeface="Times New Roman" pitchFamily="18" charset="0"/>
              </a:rPr>
              <a:t>Turizmde sektöründe öncelikli riskler</a:t>
            </a:r>
            <a:endParaRPr lang="tr-TR" sz="3200" dirty="0">
              <a:latin typeface="Times New Roman" pitchFamily="18" charset="0"/>
              <a:cs typeface="Times New Roman" pitchFamily="18" charset="0"/>
            </a:endParaRPr>
          </a:p>
        </p:txBody>
      </p:sp>
      <p:sp>
        <p:nvSpPr>
          <p:cNvPr id="3" name="2 Alt Başlık"/>
          <p:cNvSpPr>
            <a:spLocks noGrp="1"/>
          </p:cNvSpPr>
          <p:nvPr>
            <p:ph type="subTitle" idx="1"/>
          </p:nvPr>
        </p:nvSpPr>
        <p:spPr>
          <a:xfrm>
            <a:off x="1285852" y="1785926"/>
            <a:ext cx="6400800" cy="3424246"/>
          </a:xfrm>
        </p:spPr>
        <p:txBody>
          <a:bodyPr>
            <a:normAutofit fontScale="25000" lnSpcReduction="20000"/>
          </a:bodyPr>
          <a:lstStyle/>
          <a:p>
            <a:endParaRPr lang="tr-TR" sz="1400" dirty="0" smtClean="0">
              <a:solidFill>
                <a:schemeClr val="tx1"/>
              </a:solidFill>
              <a:latin typeface="Times New Roman" pitchFamily="18" charset="0"/>
              <a:cs typeface="Times New Roman" pitchFamily="18" charset="0"/>
            </a:endParaRPr>
          </a:p>
          <a:p>
            <a:pPr algn="just"/>
            <a:r>
              <a:rPr lang="tr-TR" sz="7200" dirty="0" smtClean="0">
                <a:solidFill>
                  <a:schemeClr val="tx1"/>
                </a:solidFill>
                <a:latin typeface="Times New Roman" pitchFamily="18" charset="0"/>
                <a:cs typeface="Times New Roman" pitchFamily="18" charset="0"/>
              </a:rPr>
              <a:t>Çalışma ve Sosyal Güvenlik Bakanlığına intikal eden ihbar ve şikâyet konuları ile bu sektöre yönelik olarak yapılan araştırmalarda ortaya konulan sorunlar birlikte değerlendirildiğinde;</a:t>
            </a:r>
            <a:r>
              <a:rPr lang="tr-TR" sz="7200" dirty="0" smtClean="0">
                <a:latin typeface="Times New Roman" pitchFamily="18" charset="0"/>
                <a:cs typeface="Times New Roman" pitchFamily="18" charset="0"/>
              </a:rPr>
              <a:t> </a:t>
            </a:r>
            <a:endParaRPr lang="tr-TR" sz="7200" dirty="0" smtClean="0">
              <a:solidFill>
                <a:schemeClr val="tx1"/>
              </a:solidFill>
              <a:latin typeface="Times New Roman" pitchFamily="18" charset="0"/>
              <a:cs typeface="Times New Roman" pitchFamily="18" charset="0"/>
            </a:endParaRPr>
          </a:p>
          <a:p>
            <a:pPr algn="just"/>
            <a:endParaRPr lang="tr-TR" sz="7200" dirty="0" smtClean="0">
              <a:solidFill>
                <a:schemeClr val="tx1"/>
              </a:solidFill>
              <a:latin typeface="Times New Roman" pitchFamily="18" charset="0"/>
              <a:cs typeface="Times New Roman" pitchFamily="18" charset="0"/>
            </a:endParaRPr>
          </a:p>
          <a:p>
            <a:pPr algn="just"/>
            <a:r>
              <a:rPr lang="tr-TR" sz="7200" dirty="0" smtClean="0">
                <a:solidFill>
                  <a:schemeClr val="tx1"/>
                </a:solidFill>
                <a:latin typeface="Times New Roman" pitchFamily="18" charset="0"/>
                <a:cs typeface="Times New Roman" pitchFamily="18" charset="0"/>
              </a:rPr>
              <a:t>• Çalışma sürelerinin uzunluğu </a:t>
            </a:r>
          </a:p>
          <a:p>
            <a:pPr algn="just"/>
            <a:r>
              <a:rPr lang="tr-TR" sz="7200" dirty="0" smtClean="0">
                <a:solidFill>
                  <a:schemeClr val="tx1"/>
                </a:solidFill>
                <a:latin typeface="Times New Roman" pitchFamily="18" charset="0"/>
                <a:cs typeface="Times New Roman" pitchFamily="18" charset="0"/>
              </a:rPr>
              <a:t>• Ara dinlenmelerinin ihlali</a:t>
            </a:r>
          </a:p>
          <a:p>
            <a:pPr algn="just"/>
            <a:r>
              <a:rPr lang="tr-TR" sz="7200" dirty="0" smtClean="0">
                <a:solidFill>
                  <a:schemeClr val="tx1"/>
                </a:solidFill>
                <a:latin typeface="Times New Roman" pitchFamily="18" charset="0"/>
                <a:cs typeface="Times New Roman" pitchFamily="18" charset="0"/>
              </a:rPr>
              <a:t> • Hafta tatili izni ihlali</a:t>
            </a:r>
          </a:p>
          <a:p>
            <a:pPr algn="just"/>
            <a:r>
              <a:rPr lang="tr-TR" sz="7200" dirty="0" smtClean="0">
                <a:solidFill>
                  <a:schemeClr val="tx1"/>
                </a:solidFill>
                <a:latin typeface="Times New Roman" pitchFamily="18" charset="0"/>
                <a:cs typeface="Times New Roman" pitchFamily="18" charset="0"/>
              </a:rPr>
              <a:t> • Ücret ödenmeden Ulusal Bayram ve genel tatil çalışması yaptırılması</a:t>
            </a:r>
          </a:p>
          <a:p>
            <a:pPr algn="just"/>
            <a:r>
              <a:rPr lang="tr-TR" sz="7200" dirty="0" smtClean="0">
                <a:solidFill>
                  <a:schemeClr val="tx1"/>
                </a:solidFill>
                <a:latin typeface="Times New Roman" pitchFamily="18" charset="0"/>
                <a:cs typeface="Times New Roman" pitchFamily="18" charset="0"/>
              </a:rPr>
              <a:t> • İzinsiz yabancı uyruklu işçi çalıştırılması </a:t>
            </a:r>
          </a:p>
          <a:p>
            <a:pPr algn="just"/>
            <a:r>
              <a:rPr lang="tr-TR" sz="7200" dirty="0" smtClean="0">
                <a:solidFill>
                  <a:schemeClr val="tx1"/>
                </a:solidFill>
                <a:latin typeface="Times New Roman" pitchFamily="18" charset="0"/>
                <a:cs typeface="Times New Roman" pitchFamily="18" charset="0"/>
              </a:rPr>
              <a:t>• Kayıt dışılık</a:t>
            </a:r>
          </a:p>
          <a:p>
            <a:pPr algn="just"/>
            <a:endParaRPr lang="tr-TR" sz="7200" dirty="0" smtClean="0">
              <a:solidFill>
                <a:schemeClr val="tx1"/>
              </a:solidFill>
              <a:latin typeface="Times New Roman" pitchFamily="18" charset="0"/>
              <a:cs typeface="Times New Roman" pitchFamily="18" charset="0"/>
            </a:endParaRPr>
          </a:p>
          <a:p>
            <a:pPr algn="just"/>
            <a:r>
              <a:rPr lang="tr-TR" sz="7200" dirty="0" smtClean="0">
                <a:solidFill>
                  <a:schemeClr val="tx1"/>
                </a:solidFill>
                <a:latin typeface="Times New Roman" pitchFamily="18" charset="0"/>
                <a:cs typeface="Times New Roman" pitchFamily="18" charset="0"/>
              </a:rPr>
              <a:t>öncelikli riskler olarak belirlenmiştir.</a:t>
            </a:r>
            <a:endParaRPr lang="tr-TR" sz="7200" dirty="0">
              <a:solidFill>
                <a:schemeClr val="tx1"/>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28605"/>
            <a:ext cx="7772400" cy="642941"/>
          </a:xfrm>
        </p:spPr>
        <p:txBody>
          <a:bodyPr>
            <a:normAutofit/>
          </a:bodyPr>
          <a:lstStyle/>
          <a:p>
            <a:r>
              <a:rPr lang="tr-TR" sz="3200" dirty="0" smtClean="0">
                <a:latin typeface="Times New Roman" pitchFamily="18" charset="0"/>
                <a:cs typeface="Times New Roman" pitchFamily="18" charset="0"/>
              </a:rPr>
              <a:t>Haftalık Çalışma Süreleri</a:t>
            </a:r>
            <a:endParaRPr lang="tr-TR" sz="3200" dirty="0">
              <a:latin typeface="Times New Roman" pitchFamily="18" charset="0"/>
              <a:cs typeface="Times New Roman" pitchFamily="18" charset="0"/>
            </a:endParaRPr>
          </a:p>
        </p:txBody>
      </p:sp>
      <p:sp>
        <p:nvSpPr>
          <p:cNvPr id="3" name="2 Alt Başlık"/>
          <p:cNvSpPr>
            <a:spLocks noGrp="1"/>
          </p:cNvSpPr>
          <p:nvPr>
            <p:ph type="subTitle" idx="1"/>
          </p:nvPr>
        </p:nvSpPr>
        <p:spPr>
          <a:xfrm>
            <a:off x="1142976" y="1071546"/>
            <a:ext cx="6629424" cy="5572164"/>
          </a:xfrm>
        </p:spPr>
        <p:txBody>
          <a:bodyPr>
            <a:noAutofit/>
          </a:bodyPr>
          <a:lstStyle/>
          <a:p>
            <a:pPr algn="just"/>
            <a:r>
              <a:rPr lang="tr-TR" sz="1800" dirty="0" smtClean="0">
                <a:solidFill>
                  <a:schemeClr val="tx1"/>
                </a:solidFill>
                <a:latin typeface="Times New Roman" pitchFamily="18" charset="0"/>
                <a:cs typeface="Times New Roman" pitchFamily="18" charset="0"/>
              </a:rPr>
              <a:t>İşyerlerinde günlük çalışma sürelerinin çeşitlilik gösterdiği ve yoğunlukla 7,5 veya 8 saat şeklinde olduğu, işçilerin yaklaşık %50’lik bir bölümünün haftalık çalışma süresinin üzerinde çalıştığı, fazla çalışmanın özellikle mutfak ve servis bölümünde yoğun bir şekilde yapıldığı saptanmıştır.Anayasanın temel haklarından olan çalışanların sendikalılaşması yasal ve fiili engeller nedeniyle en düşük düzeyde seyrediyor.</a:t>
            </a:r>
          </a:p>
          <a:p>
            <a:pPr algn="just"/>
            <a:r>
              <a:rPr lang="tr-TR" sz="1800" dirty="0" smtClean="0">
                <a:solidFill>
                  <a:schemeClr val="tx1"/>
                </a:solidFill>
                <a:latin typeface="Times New Roman" pitchFamily="18" charset="0"/>
                <a:cs typeface="Times New Roman" pitchFamily="18" charset="0"/>
              </a:rPr>
              <a:t>Sendikalılaşmanın işkollarına göre dağılımında ise başını konaklama kesiminin çektiği turizm en alt sırada yer alıyor.Türkiye'de sendikalı çalışan ortalaması yüzde 10 iken bu oran turizmde yüzde 3.99 Başını otellerin çektiği turizm sektöründe toplam 740.496 kişi çalışıyor. bunlardan yalnız 29.554'ü sendikalı.</a:t>
            </a:r>
          </a:p>
          <a:p>
            <a:pPr algn="just"/>
            <a:r>
              <a:rPr lang="tr-TR" sz="1800" dirty="0" smtClean="0">
                <a:solidFill>
                  <a:schemeClr val="tx1"/>
                </a:solidFill>
                <a:latin typeface="Times New Roman" pitchFamily="18" charset="0"/>
                <a:cs typeface="Times New Roman" pitchFamily="18" charset="0"/>
              </a:rPr>
              <a:t> </a:t>
            </a:r>
            <a:r>
              <a:rPr lang="tr-TR" sz="1800" b="1" dirty="0" smtClean="0">
                <a:solidFill>
                  <a:schemeClr val="tx1"/>
                </a:solidFill>
                <a:latin typeface="Times New Roman" pitchFamily="18" charset="0"/>
                <a:cs typeface="Times New Roman" pitchFamily="18" charset="0"/>
              </a:rPr>
              <a:t>Turizmde 9 sendika var</a:t>
            </a:r>
            <a:endParaRPr lang="tr-TR" sz="1800" dirty="0" smtClean="0">
              <a:solidFill>
                <a:schemeClr val="tx1"/>
              </a:solidFill>
              <a:latin typeface="Times New Roman" pitchFamily="18" charset="0"/>
              <a:cs typeface="Times New Roman" pitchFamily="18" charset="0"/>
            </a:endParaRPr>
          </a:p>
          <a:p>
            <a:pPr algn="just"/>
            <a:r>
              <a:rPr lang="tr-TR" sz="1800" dirty="0" smtClean="0">
                <a:solidFill>
                  <a:schemeClr val="tx1"/>
                </a:solidFill>
                <a:latin typeface="Times New Roman" pitchFamily="18" charset="0"/>
                <a:cs typeface="Times New Roman" pitchFamily="18" charset="0"/>
              </a:rPr>
              <a:t> Turizm sektöründe dokuz sendika faaliyet gösteriyor. Bunların içinde en çok üyeye sahip olan 14.345 kişi ile Türk-iş'e bağlı, kısa adı  </a:t>
            </a:r>
            <a:r>
              <a:rPr lang="tr-TR" sz="1800" dirty="0" err="1" smtClean="0">
                <a:solidFill>
                  <a:schemeClr val="tx1"/>
                </a:solidFill>
                <a:latin typeface="Times New Roman" pitchFamily="18" charset="0"/>
                <a:cs typeface="Times New Roman" pitchFamily="18" charset="0"/>
              </a:rPr>
              <a:t>Toleyis</a:t>
            </a:r>
            <a:r>
              <a:rPr lang="tr-TR" sz="1800" dirty="0" smtClean="0">
                <a:solidFill>
                  <a:schemeClr val="tx1"/>
                </a:solidFill>
                <a:latin typeface="Times New Roman" pitchFamily="18" charset="0"/>
                <a:cs typeface="Times New Roman" pitchFamily="18" charset="0"/>
              </a:rPr>
              <a:t> olan Türkiye Otel, Lokanta,Dinlenme Yerleri İşçileri Sendikası. O'nu 8.048 üye ile daha önce Disk'e bağlı iken buradan ayrılarak AKP yanlısı olarak bilinen Hak-İş'e katılan, kısa adı </a:t>
            </a:r>
            <a:r>
              <a:rPr lang="tr-TR" sz="1800" dirty="0" err="1" smtClean="0">
                <a:solidFill>
                  <a:schemeClr val="tx1"/>
                </a:solidFill>
                <a:latin typeface="Times New Roman" pitchFamily="18" charset="0"/>
                <a:cs typeface="Times New Roman" pitchFamily="18" charset="0"/>
              </a:rPr>
              <a:t>Oleyis</a:t>
            </a:r>
            <a:r>
              <a:rPr lang="tr-TR" sz="1800" dirty="0" smtClean="0">
                <a:solidFill>
                  <a:schemeClr val="tx1"/>
                </a:solidFill>
                <a:latin typeface="Times New Roman" pitchFamily="18" charset="0"/>
                <a:cs typeface="Times New Roman" pitchFamily="18" charset="0"/>
              </a:rPr>
              <a:t> olan Türkiye Otel, Lokanta ve Eğlence Yerleri İşçileri Sendikası.</a:t>
            </a:r>
          </a:p>
          <a:p>
            <a:pPr algn="just"/>
            <a:endParaRPr lang="tr-TR" sz="1600" dirty="0" smtClean="0">
              <a:solidFill>
                <a:schemeClr val="tx1"/>
              </a:solidFill>
              <a:latin typeface="Times New Roman" pitchFamily="18" charset="0"/>
              <a:cs typeface="Times New Roman" pitchFamily="18" charset="0"/>
            </a:endParaRPr>
          </a:p>
          <a:p>
            <a:pPr algn="just"/>
            <a:endParaRPr lang="tr-TR" sz="1600" dirty="0" smtClean="0">
              <a:solidFill>
                <a:schemeClr val="tx1"/>
              </a:solidFill>
              <a:latin typeface="Times New Roman" pitchFamily="18" charset="0"/>
              <a:cs typeface="Times New Roman" pitchFamily="18" charset="0"/>
            </a:endParaRPr>
          </a:p>
          <a:p>
            <a:pPr algn="just"/>
            <a:endParaRPr lang="tr-TR" sz="1600" dirty="0">
              <a:solidFill>
                <a:schemeClr val="tx1"/>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4291"/>
            <a:ext cx="7772400" cy="1000131"/>
          </a:xfrm>
        </p:spPr>
        <p:txBody>
          <a:bodyPr/>
          <a:lstStyle/>
          <a:p>
            <a:r>
              <a:rPr lang="tr-TR" dirty="0" smtClean="0">
                <a:latin typeface="Times New Roman" pitchFamily="18" charset="0"/>
                <a:cs typeface="Times New Roman" pitchFamily="18" charset="0"/>
              </a:rPr>
              <a:t>Askıya Alma </a:t>
            </a:r>
            <a:endParaRPr lang="tr-TR" dirty="0">
              <a:latin typeface="Times New Roman" pitchFamily="18" charset="0"/>
              <a:cs typeface="Times New Roman" pitchFamily="18" charset="0"/>
            </a:endParaRPr>
          </a:p>
        </p:txBody>
      </p:sp>
      <p:sp>
        <p:nvSpPr>
          <p:cNvPr id="3" name="2 Alt Başlık"/>
          <p:cNvSpPr>
            <a:spLocks noGrp="1"/>
          </p:cNvSpPr>
          <p:nvPr>
            <p:ph type="subTitle" idx="1"/>
          </p:nvPr>
        </p:nvSpPr>
        <p:spPr>
          <a:xfrm>
            <a:off x="1371600" y="1071546"/>
            <a:ext cx="6400800" cy="5572164"/>
          </a:xfrm>
        </p:spPr>
        <p:txBody>
          <a:bodyPr>
            <a:normAutofit fontScale="25000" lnSpcReduction="20000"/>
          </a:bodyPr>
          <a:lstStyle/>
          <a:p>
            <a:endParaRPr lang="tr-TR" sz="7200" dirty="0" smtClean="0">
              <a:solidFill>
                <a:schemeClr val="tx1"/>
              </a:solidFill>
              <a:latin typeface="Times New Roman" pitchFamily="18" charset="0"/>
              <a:cs typeface="Times New Roman" pitchFamily="18" charset="0"/>
            </a:endParaRPr>
          </a:p>
          <a:p>
            <a:pPr algn="just"/>
            <a:r>
              <a:rPr lang="tr-TR" sz="7200" dirty="0" smtClean="0">
                <a:solidFill>
                  <a:schemeClr val="tx1"/>
                </a:solidFill>
                <a:latin typeface="Times New Roman" pitchFamily="18" charset="0"/>
                <a:cs typeface="Times New Roman" pitchFamily="18" charset="0"/>
              </a:rPr>
              <a:t>Turizm sezonu sona erince işveren işçisinin iş akdini sonlandırmıyor. Ama iş de, ücret de vermiyor. Ancak işsiz de sayılmıyor. İşte buna ''Askıda İşçi'' deniliyor.</a:t>
            </a:r>
          </a:p>
          <a:p>
            <a:pPr algn="just"/>
            <a:r>
              <a:rPr lang="tr-TR" sz="7200" dirty="0" smtClean="0">
                <a:solidFill>
                  <a:schemeClr val="tx1"/>
                </a:solidFill>
                <a:latin typeface="Times New Roman" pitchFamily="18" charset="0"/>
                <a:cs typeface="Times New Roman" pitchFamily="18" charset="0"/>
              </a:rPr>
              <a:t> </a:t>
            </a:r>
          </a:p>
          <a:p>
            <a:pPr algn="just"/>
            <a:r>
              <a:rPr lang="tr-TR" sz="7200" dirty="0" smtClean="0">
                <a:solidFill>
                  <a:schemeClr val="tx1"/>
                </a:solidFill>
                <a:latin typeface="Times New Roman" pitchFamily="18" charset="0"/>
                <a:cs typeface="Times New Roman" pitchFamily="18" charset="0"/>
              </a:rPr>
              <a:t>İş sözleşmesi sezon sonunda askıya alınıp ertesi yıl işçi yeniden işe başlatılmışsa ihbar ve kıdem tazminatı hakkı doğuyor. </a:t>
            </a:r>
          </a:p>
          <a:p>
            <a:pPr algn="just"/>
            <a:r>
              <a:rPr lang="tr-TR" sz="7200" dirty="0" smtClean="0">
                <a:solidFill>
                  <a:schemeClr val="tx1"/>
                </a:solidFill>
                <a:latin typeface="Times New Roman" pitchFamily="18" charset="0"/>
                <a:cs typeface="Times New Roman" pitchFamily="18" charset="0"/>
              </a:rPr>
              <a:t>İşverenin peş peşe sezonluk sözleşme yapması halinde de tazminat hakkı ortaya çıkıyor.</a:t>
            </a:r>
          </a:p>
          <a:p>
            <a:pPr algn="just"/>
            <a:r>
              <a:rPr lang="tr-TR" sz="7200" dirty="0" smtClean="0">
                <a:solidFill>
                  <a:schemeClr val="tx1"/>
                </a:solidFill>
                <a:latin typeface="Times New Roman" pitchFamily="18" charset="0"/>
                <a:cs typeface="Times New Roman" pitchFamily="18" charset="0"/>
              </a:rPr>
              <a:t> </a:t>
            </a:r>
          </a:p>
          <a:p>
            <a:pPr algn="just"/>
            <a:r>
              <a:rPr lang="tr-TR" sz="7200" dirty="0" smtClean="0">
                <a:solidFill>
                  <a:schemeClr val="tx1"/>
                </a:solidFill>
                <a:latin typeface="Times New Roman" pitchFamily="18" charset="0"/>
                <a:cs typeface="Times New Roman" pitchFamily="18" charset="0"/>
              </a:rPr>
              <a:t>İşveren sezon sonunda iş sözleşmesini askıya aldığı ya da iki sezon üst üste 7 ay çalıştırdığı işçiyi yeni sezonda işe almazsa ihbar ve kıdem tazminatı ödemek zorunda. </a:t>
            </a:r>
          </a:p>
          <a:p>
            <a:pPr algn="just"/>
            <a:r>
              <a:rPr lang="tr-TR" sz="7200" dirty="0" smtClean="0">
                <a:solidFill>
                  <a:schemeClr val="tx1"/>
                </a:solidFill>
                <a:latin typeface="Times New Roman" pitchFamily="18" charset="0"/>
                <a:cs typeface="Times New Roman" pitchFamily="18" charset="0"/>
              </a:rPr>
              <a:t> </a:t>
            </a:r>
          </a:p>
          <a:p>
            <a:pPr algn="just"/>
            <a:r>
              <a:rPr lang="tr-TR" sz="7200" dirty="0" smtClean="0">
                <a:solidFill>
                  <a:schemeClr val="tx1"/>
                </a:solidFill>
                <a:latin typeface="Times New Roman" pitchFamily="18" charset="0"/>
                <a:cs typeface="Times New Roman" pitchFamily="18" charset="0"/>
              </a:rPr>
              <a:t>4/a statüsündeki çalışanlara ödenen kıdem tazminatı, çalışılan her yıl için bir aylık brüt asgari ücret üzerinden hesaplanıyor. </a:t>
            </a:r>
          </a:p>
          <a:p>
            <a:pPr algn="just"/>
            <a:r>
              <a:rPr lang="tr-TR" sz="7200" dirty="0" smtClean="0">
                <a:solidFill>
                  <a:schemeClr val="tx1"/>
                </a:solidFill>
                <a:latin typeface="Times New Roman" pitchFamily="18" charset="0"/>
                <a:cs typeface="Times New Roman" pitchFamily="18" charset="0"/>
              </a:rPr>
              <a:t>Yılda 7 ay üzerinden aynı işyerinde on yıl çalışan bir işçi, 70 ay (6 yıl 10 ay) çalışmış gibi kıdem tazminatı alabilir. </a:t>
            </a:r>
          </a:p>
          <a:p>
            <a:pPr algn="just"/>
            <a:r>
              <a:rPr lang="tr-TR" sz="7200" dirty="0" smtClean="0">
                <a:solidFill>
                  <a:schemeClr val="tx1"/>
                </a:solidFill>
                <a:latin typeface="Times New Roman" pitchFamily="18" charset="0"/>
                <a:cs typeface="Times New Roman" pitchFamily="18" charset="0"/>
              </a:rPr>
              <a:t> </a:t>
            </a:r>
          </a:p>
          <a:p>
            <a:pPr algn="just"/>
            <a:r>
              <a:rPr lang="tr-TR" sz="7200" dirty="0" smtClean="0">
                <a:solidFill>
                  <a:schemeClr val="tx1"/>
                </a:solidFill>
                <a:latin typeface="Times New Roman" pitchFamily="18" charset="0"/>
                <a:cs typeface="Times New Roman" pitchFamily="18" charset="0"/>
              </a:rPr>
              <a:t>Yeni sezonda işe başlatılmadığında bu işçiye ayrıca giydirilmiş ücreti üzerinden 8 haftalık ihbar tazminatı ödenmesi gerekir. </a:t>
            </a:r>
          </a:p>
          <a:p>
            <a:pPr algn="just"/>
            <a:r>
              <a:rPr lang="tr-TR" sz="4800" dirty="0" smtClean="0">
                <a:solidFill>
                  <a:schemeClr val="tx1"/>
                </a:solidFill>
                <a:latin typeface="Times New Roman" pitchFamily="18" charset="0"/>
                <a:cs typeface="Times New Roman" pitchFamily="18" charset="0"/>
              </a:rPr>
              <a:t> </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42919"/>
            <a:ext cx="7772400" cy="1428759"/>
          </a:xfrm>
        </p:spPr>
        <p:txBody>
          <a:bodyPr/>
          <a:lstStyle/>
          <a:p>
            <a:r>
              <a:rPr lang="tr-TR" dirty="0" smtClean="0">
                <a:latin typeface="Times New Roman" pitchFamily="18" charset="0"/>
                <a:cs typeface="Times New Roman" pitchFamily="18" charset="0"/>
              </a:rPr>
              <a:t>Turizmde Denkleştirme Süresi</a:t>
            </a:r>
            <a:endParaRPr lang="tr-TR" dirty="0">
              <a:latin typeface="Times New Roman" pitchFamily="18" charset="0"/>
              <a:cs typeface="Times New Roman" pitchFamily="18" charset="0"/>
            </a:endParaRPr>
          </a:p>
        </p:txBody>
      </p:sp>
      <p:sp>
        <p:nvSpPr>
          <p:cNvPr id="3" name="2 Alt Başlık"/>
          <p:cNvSpPr>
            <a:spLocks noGrp="1"/>
          </p:cNvSpPr>
          <p:nvPr>
            <p:ph type="subTitle" idx="1"/>
          </p:nvPr>
        </p:nvSpPr>
        <p:spPr>
          <a:xfrm>
            <a:off x="1357290" y="1785926"/>
            <a:ext cx="6400800" cy="4071966"/>
          </a:xfrm>
        </p:spPr>
        <p:txBody>
          <a:bodyPr>
            <a:normAutofit fontScale="85000" lnSpcReduction="20000"/>
          </a:bodyPr>
          <a:lstStyle/>
          <a:p>
            <a:endParaRPr lang="tr-TR" dirty="0" smtClean="0"/>
          </a:p>
          <a:p>
            <a:r>
              <a:rPr lang="tr-TR" dirty="0" smtClean="0"/>
              <a:t> </a:t>
            </a:r>
          </a:p>
          <a:p>
            <a:pPr algn="just"/>
            <a:r>
              <a:rPr lang="tr-TR" sz="2400" dirty="0" smtClean="0">
                <a:solidFill>
                  <a:schemeClr val="tx1"/>
                </a:solidFill>
                <a:latin typeface="Times New Roman" pitchFamily="18" charset="0"/>
                <a:cs typeface="Times New Roman" pitchFamily="18" charset="0"/>
              </a:rPr>
              <a:t>Anlaşma halinde haftalık 45 saatlik çalışma süresi, haftanın çalışılan günlerine günde 11 saati aşmamak koşuluyla farklı şekilde dağıtılabilir. Bu durumda, yoğunlaştırılmış iş haftası veya haftalarından sonra işçinin daha az sürelerle çalıştırılması suretiyle, toplam çalışma süresi, çalışması gereken toplam normal süreyi geçmeyecek şekilde denkleştirilir. </a:t>
            </a:r>
          </a:p>
          <a:p>
            <a:pPr algn="just"/>
            <a:r>
              <a:rPr lang="tr-TR" sz="2400" dirty="0" smtClean="0">
                <a:solidFill>
                  <a:schemeClr val="tx1"/>
                </a:solidFill>
                <a:latin typeface="Times New Roman" pitchFamily="18" charset="0"/>
                <a:cs typeface="Times New Roman" pitchFamily="18" charset="0"/>
              </a:rPr>
              <a:t> </a:t>
            </a:r>
          </a:p>
          <a:p>
            <a:pPr algn="just"/>
            <a:r>
              <a:rPr lang="tr-TR" sz="2400" dirty="0" smtClean="0">
                <a:solidFill>
                  <a:schemeClr val="tx1"/>
                </a:solidFill>
                <a:latin typeface="Times New Roman" pitchFamily="18" charset="0"/>
                <a:cs typeface="Times New Roman" pitchFamily="18" charset="0"/>
              </a:rPr>
              <a:t>Turizm sektöründe ise denkleştirme süresi 4 ay olarak uygulanıyor. Toplu sözleşmeyle bu süre 6 aya kadar uzatılabilir.</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714355"/>
            <a:ext cx="7772400" cy="1285885"/>
          </a:xfrm>
        </p:spPr>
        <p:txBody>
          <a:bodyPr>
            <a:normAutofit fontScale="90000"/>
          </a:bodyPr>
          <a:lstStyle/>
          <a:p>
            <a:r>
              <a:rPr lang="tr-TR" dirty="0" smtClean="0">
                <a:latin typeface="Times New Roman" pitchFamily="18" charset="0"/>
                <a:cs typeface="Times New Roman" pitchFamily="18" charset="0"/>
              </a:rPr>
              <a:t>Turizm Sektöründe İş Sağlığı ve İş Güvenliği</a:t>
            </a:r>
            <a:r>
              <a:rPr lang="tr-TR" dirty="0" smtClean="0"/>
              <a:t/>
            </a:r>
            <a:br>
              <a:rPr lang="tr-TR" dirty="0" smtClean="0"/>
            </a:br>
            <a:endParaRPr lang="tr-TR" dirty="0"/>
          </a:p>
        </p:txBody>
      </p:sp>
      <p:sp>
        <p:nvSpPr>
          <p:cNvPr id="3" name="2 Alt Başlık"/>
          <p:cNvSpPr>
            <a:spLocks noGrp="1"/>
          </p:cNvSpPr>
          <p:nvPr>
            <p:ph type="subTitle" idx="1"/>
          </p:nvPr>
        </p:nvSpPr>
        <p:spPr>
          <a:xfrm>
            <a:off x="1371600" y="1571612"/>
            <a:ext cx="6400800" cy="4857784"/>
          </a:xfrm>
        </p:spPr>
        <p:txBody>
          <a:bodyPr>
            <a:normAutofit fontScale="25000" lnSpcReduction="20000"/>
          </a:bodyPr>
          <a:lstStyle/>
          <a:p>
            <a:endParaRPr lang="tr-TR" dirty="0" smtClean="0">
              <a:solidFill>
                <a:schemeClr val="tx1"/>
              </a:solidFill>
              <a:latin typeface="Times New Roman" pitchFamily="18" charset="0"/>
              <a:cs typeface="Times New Roman" pitchFamily="18" charset="0"/>
            </a:endParaRPr>
          </a:p>
          <a:p>
            <a:endParaRPr lang="tr-TR" sz="7200" dirty="0" smtClean="0">
              <a:solidFill>
                <a:schemeClr val="tx1"/>
              </a:solidFill>
              <a:latin typeface="Times New Roman" pitchFamily="18" charset="0"/>
              <a:cs typeface="Times New Roman" pitchFamily="18" charset="0"/>
            </a:endParaRPr>
          </a:p>
          <a:p>
            <a:pPr algn="just"/>
            <a:r>
              <a:rPr lang="tr-TR" sz="7200" dirty="0" smtClean="0">
                <a:solidFill>
                  <a:schemeClr val="tx1"/>
                </a:solidFill>
                <a:latin typeface="Times New Roman" pitchFamily="18" charset="0"/>
                <a:cs typeface="Times New Roman" pitchFamily="18" charset="0"/>
              </a:rPr>
              <a:t>Turizm işletmelerinde meydana gelen artışla ve çalıştırma&amp; rekabette meydana gelecek artış oranıyla birlikte, çalışanların, bu sektörde çeşitli risk faktörlerine maruz kaldığı görülmektedir. Bu sebeplerden dolayı turizm sektörü iş kazaları ve meslek hastalıkları açısından dikkate alınmalıdır.</a:t>
            </a:r>
          </a:p>
          <a:p>
            <a:pPr algn="just"/>
            <a:r>
              <a:rPr lang="tr-TR" sz="7200" dirty="0" smtClean="0">
                <a:solidFill>
                  <a:schemeClr val="tx1"/>
                </a:solidFill>
                <a:latin typeface="Times New Roman" pitchFamily="18" charset="0"/>
                <a:cs typeface="Times New Roman" pitchFamily="18" charset="0"/>
              </a:rPr>
              <a:t>Turizm sektöründe daha çok yaz ayları ve sezonluk dönemler gibi mevsimler olarak iş yükünün de arttığı dönemlerde çalışılmakta. Özellikle bu dönemlerde güvencesiz ve sigortasız işçi çalıştırılması, stajyer öğrencilerin yoğun bir şekilde amaç dışında çalıştırılmaları gibi faktörler sektörde iş çeşitliliğine sebep olmaktadır.</a:t>
            </a:r>
          </a:p>
          <a:p>
            <a:pPr algn="just"/>
            <a:endParaRPr lang="tr-TR" sz="7200" dirty="0" smtClean="0">
              <a:solidFill>
                <a:schemeClr val="tx1"/>
              </a:solidFill>
              <a:latin typeface="Times New Roman" pitchFamily="18" charset="0"/>
              <a:cs typeface="Times New Roman" pitchFamily="18" charset="0"/>
            </a:endParaRPr>
          </a:p>
          <a:p>
            <a:pPr algn="just"/>
            <a:r>
              <a:rPr lang="tr-TR" sz="7200" dirty="0" smtClean="0">
                <a:solidFill>
                  <a:schemeClr val="tx1"/>
                </a:solidFill>
                <a:latin typeface="Times New Roman" pitchFamily="18" charset="0"/>
                <a:cs typeface="Times New Roman" pitchFamily="18" charset="0"/>
              </a:rPr>
              <a:t>Bu sebeplerden dolayı turizm sektörü meslek hastalıkları ve </a:t>
            </a:r>
            <a:r>
              <a:rPr lang="tr-TR" sz="7200" b="1" dirty="0" smtClean="0">
                <a:solidFill>
                  <a:schemeClr val="tx1"/>
                </a:solidFill>
                <a:latin typeface="Times New Roman" pitchFamily="18" charset="0"/>
                <a:cs typeface="Times New Roman" pitchFamily="18" charset="0"/>
              </a:rPr>
              <a:t>iş kazası</a:t>
            </a:r>
            <a:r>
              <a:rPr lang="tr-TR" sz="7200" dirty="0" smtClean="0">
                <a:solidFill>
                  <a:schemeClr val="tx1"/>
                </a:solidFill>
                <a:latin typeface="Times New Roman" pitchFamily="18" charset="0"/>
                <a:cs typeface="Times New Roman" pitchFamily="18" charset="0"/>
              </a:rPr>
              <a:t> açısından dikkatle çalışılması gereken bir sektördür. Özellikle söylenilen dönemlerde ve o dönemlerdeki çalışanların genç ve bilinçsiz olmaları sebebiyle, bu sektörde iş kazalarının yaşanma ihtimali çok yüksektir. Her ne kadar iş sektöründe yaşanan meslek hastalıkları ve iş kazaları sanayi sektöründen az da olsa turizm sektörü bu konuda özel bir alan olarak kabul edilmektedir.</a:t>
            </a:r>
          </a:p>
          <a:p>
            <a:endParaRPr lang="tr-TR" sz="3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71472" y="571480"/>
            <a:ext cx="7886728" cy="1071570"/>
          </a:xfrm>
        </p:spPr>
        <p:txBody>
          <a:bodyPr>
            <a:normAutofit fontScale="90000"/>
          </a:bodyPr>
          <a:lstStyle/>
          <a:p>
            <a:r>
              <a:rPr lang="tr-TR" dirty="0" smtClean="0">
                <a:latin typeface="Times New Roman" pitchFamily="18" charset="0"/>
                <a:cs typeface="Times New Roman" pitchFamily="18" charset="0"/>
              </a:rPr>
              <a:t>Turizm Sektöründe Meydana Gelen İş Kaza</a:t>
            </a:r>
            <a:r>
              <a:rPr lang="tr-TR" dirty="0" smtClean="0"/>
              <a:t>ları</a:t>
            </a:r>
            <a:endParaRPr lang="tr-TR" dirty="0"/>
          </a:p>
        </p:txBody>
      </p:sp>
      <p:sp>
        <p:nvSpPr>
          <p:cNvPr id="3" name="2 Alt Başlık"/>
          <p:cNvSpPr>
            <a:spLocks noGrp="1"/>
          </p:cNvSpPr>
          <p:nvPr>
            <p:ph type="subTitle" idx="1"/>
          </p:nvPr>
        </p:nvSpPr>
        <p:spPr>
          <a:xfrm>
            <a:off x="1371600" y="2071678"/>
            <a:ext cx="6400800" cy="4214842"/>
          </a:xfrm>
        </p:spPr>
        <p:txBody>
          <a:bodyPr>
            <a:normAutofit/>
          </a:bodyPr>
          <a:lstStyle/>
          <a:p>
            <a:pPr algn="just">
              <a:buFont typeface="Arial" pitchFamily="34" charset="0"/>
              <a:buChar char="•"/>
            </a:pPr>
            <a:r>
              <a:rPr lang="tr-TR" sz="2000" dirty="0" smtClean="0">
                <a:solidFill>
                  <a:schemeClr val="tx1"/>
                </a:solidFill>
                <a:latin typeface="Times New Roman" pitchFamily="18" charset="0"/>
                <a:cs typeface="Times New Roman" pitchFamily="18" charset="0"/>
              </a:rPr>
              <a:t>Güvensiz İş Koşulları:</a:t>
            </a:r>
            <a:r>
              <a:rPr lang="tr-TR" sz="2000" u="sng" dirty="0" smtClean="0">
                <a:solidFill>
                  <a:schemeClr val="tx1"/>
                </a:solidFill>
                <a:latin typeface="Times New Roman" pitchFamily="18" charset="0"/>
                <a:cs typeface="Times New Roman" pitchFamily="18" charset="0"/>
              </a:rPr>
              <a:t> İş kazasının </a:t>
            </a:r>
            <a:r>
              <a:rPr lang="tr-TR" sz="2000" dirty="0" smtClean="0">
                <a:solidFill>
                  <a:schemeClr val="tx1"/>
                </a:solidFill>
                <a:latin typeface="Times New Roman" pitchFamily="18" charset="0"/>
                <a:cs typeface="Times New Roman" pitchFamily="18" charset="0"/>
              </a:rPr>
              <a:t>artışına sebep olan fiziksel çevre faktörleri ( Aydınlatma ve havalandırma, İş yeri düzeni, araç ve teçhizatın yanlış kullanımı vb.)</a:t>
            </a:r>
          </a:p>
          <a:p>
            <a:pPr algn="just">
              <a:buFont typeface="Arial" pitchFamily="34" charset="0"/>
              <a:buChar char="•"/>
            </a:pPr>
            <a:r>
              <a:rPr lang="tr-TR" sz="2000" dirty="0" smtClean="0">
                <a:solidFill>
                  <a:schemeClr val="tx1"/>
                </a:solidFill>
                <a:latin typeface="Times New Roman" pitchFamily="18" charset="0"/>
                <a:cs typeface="Times New Roman" pitchFamily="18" charset="0"/>
              </a:rPr>
              <a:t>Güvensiz Davranışlar: Çalışmakta olan kişilerin, özellikle deneyimi olmayan personellerin herhangi bir kaza olasılığını arttırıcı bilinçli veya bilinçsiz davranışları fiziksel ve psikolojik özellikleri</a:t>
            </a:r>
          </a:p>
          <a:p>
            <a:pPr algn="just"/>
            <a:endParaRPr lang="tr-TR" sz="2000" dirty="0" smtClean="0">
              <a:solidFill>
                <a:schemeClr val="tx1"/>
              </a:solidFill>
              <a:latin typeface="Times New Roman" pitchFamily="18" charset="0"/>
              <a:cs typeface="Times New Roman" pitchFamily="18" charset="0"/>
            </a:endParaRPr>
          </a:p>
          <a:p>
            <a:pPr algn="just"/>
            <a:r>
              <a:rPr lang="tr-TR" sz="2000" dirty="0" smtClean="0">
                <a:solidFill>
                  <a:schemeClr val="tx1"/>
                </a:solidFill>
                <a:latin typeface="Times New Roman" pitchFamily="18" charset="0"/>
                <a:cs typeface="Times New Roman" pitchFamily="18" charset="0"/>
              </a:rPr>
              <a:t>Bununla beraber, personellerin </a:t>
            </a:r>
            <a:r>
              <a:rPr lang="tr-TR" sz="2200" dirty="0" smtClean="0">
                <a:solidFill>
                  <a:schemeClr val="tx1"/>
                </a:solidFill>
                <a:latin typeface="Times New Roman" pitchFamily="18" charset="0"/>
                <a:cs typeface="Times New Roman" pitchFamily="18" charset="0"/>
              </a:rPr>
              <a:t>özellikleri (eğitim, yaş vb.) </a:t>
            </a:r>
            <a:r>
              <a:rPr lang="tr-TR" sz="2000" dirty="0" smtClean="0">
                <a:solidFill>
                  <a:schemeClr val="tx1"/>
                </a:solidFill>
                <a:latin typeface="Times New Roman" pitchFamily="18" charset="0"/>
                <a:cs typeface="Times New Roman" pitchFamily="18" charset="0"/>
              </a:rPr>
              <a:t>psikolojik özellikleri (Endişe, tedirginlik vb.) çevresel faktörler, davranışlar üzerinde olumsuz etki yaratır ve kaza risklerini arttırır.</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571481"/>
            <a:ext cx="7772400" cy="1643073"/>
          </a:xfrm>
        </p:spPr>
        <p:txBody>
          <a:bodyPr/>
          <a:lstStyle/>
          <a:p>
            <a:r>
              <a:rPr lang="tr-TR" dirty="0" smtClean="0">
                <a:latin typeface="Times New Roman" pitchFamily="18" charset="0"/>
                <a:cs typeface="Times New Roman" pitchFamily="18" charset="0"/>
              </a:rPr>
              <a:t>Kazaların Sebepleri</a:t>
            </a:r>
            <a:r>
              <a:rPr lang="tr-TR" dirty="0" smtClean="0"/>
              <a:t/>
            </a:r>
            <a:br>
              <a:rPr lang="tr-TR" dirty="0" smtClean="0"/>
            </a:br>
            <a:endParaRPr lang="tr-TR" dirty="0"/>
          </a:p>
        </p:txBody>
      </p:sp>
      <p:sp>
        <p:nvSpPr>
          <p:cNvPr id="3" name="2 Alt Başlık"/>
          <p:cNvSpPr>
            <a:spLocks noGrp="1"/>
          </p:cNvSpPr>
          <p:nvPr>
            <p:ph type="subTitle" idx="1"/>
          </p:nvPr>
        </p:nvSpPr>
        <p:spPr>
          <a:xfrm>
            <a:off x="1428728" y="2285992"/>
            <a:ext cx="6400800" cy="3352808"/>
          </a:xfrm>
        </p:spPr>
        <p:txBody>
          <a:bodyPr/>
          <a:lstStyle/>
          <a:p>
            <a:pPr algn="just"/>
            <a:r>
              <a:rPr lang="tr-TR" sz="2800" dirty="0" smtClean="0">
                <a:solidFill>
                  <a:schemeClr val="tx1"/>
                </a:solidFill>
                <a:latin typeface="Times New Roman" pitchFamily="18" charset="0"/>
                <a:cs typeface="Times New Roman" pitchFamily="18" charset="0"/>
              </a:rPr>
              <a:t>Nedeni Bulunamayan Kazalar %2</a:t>
            </a:r>
          </a:p>
          <a:p>
            <a:pPr algn="just"/>
            <a:r>
              <a:rPr lang="tr-TR" sz="2800" dirty="0" smtClean="0">
                <a:solidFill>
                  <a:schemeClr val="tx1"/>
                </a:solidFill>
                <a:latin typeface="Times New Roman" pitchFamily="18" charset="0"/>
                <a:cs typeface="Times New Roman" pitchFamily="18" charset="0"/>
              </a:rPr>
              <a:t>Güvensiz Koşullar %10</a:t>
            </a:r>
          </a:p>
          <a:p>
            <a:pPr algn="just"/>
            <a:r>
              <a:rPr lang="tr-TR" sz="2800" dirty="0" smtClean="0">
                <a:solidFill>
                  <a:schemeClr val="tx1"/>
                </a:solidFill>
                <a:latin typeface="Times New Roman" pitchFamily="18" charset="0"/>
                <a:cs typeface="Times New Roman" pitchFamily="18" charset="0"/>
              </a:rPr>
              <a:t>Güvensiz Davranışlar %8</a:t>
            </a:r>
            <a:r>
              <a:rPr lang="tr-TR" dirty="0" smtClean="0">
                <a:solidFill>
                  <a:schemeClr val="tx1"/>
                </a:solidFill>
                <a:latin typeface="Times New Roman" pitchFamily="18" charset="0"/>
                <a:cs typeface="Times New Roman" pitchFamily="18" charset="0"/>
              </a:rPr>
              <a:t>8</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28605"/>
            <a:ext cx="7772400" cy="1500197"/>
          </a:xfrm>
        </p:spPr>
        <p:txBody>
          <a:bodyPr/>
          <a:lstStyle/>
          <a:p>
            <a:r>
              <a:rPr lang="tr-TR" dirty="0" smtClean="0">
                <a:latin typeface="Times New Roman" pitchFamily="18" charset="0"/>
                <a:cs typeface="Times New Roman" pitchFamily="18" charset="0"/>
              </a:rPr>
              <a:t>Meydana Gelen İş Kazala</a:t>
            </a:r>
            <a:r>
              <a:rPr lang="tr-TR" dirty="0" smtClean="0"/>
              <a:t>rı</a:t>
            </a:r>
            <a:br>
              <a:rPr lang="tr-TR" dirty="0" smtClean="0"/>
            </a:br>
            <a:endParaRPr lang="tr-TR" dirty="0"/>
          </a:p>
        </p:txBody>
      </p:sp>
      <p:sp>
        <p:nvSpPr>
          <p:cNvPr id="3" name="2 Alt Başlık"/>
          <p:cNvSpPr>
            <a:spLocks noGrp="1"/>
          </p:cNvSpPr>
          <p:nvPr>
            <p:ph type="subTitle" idx="1"/>
          </p:nvPr>
        </p:nvSpPr>
        <p:spPr>
          <a:xfrm>
            <a:off x="1371600" y="1357298"/>
            <a:ext cx="6400800" cy="4281502"/>
          </a:xfrm>
        </p:spPr>
        <p:txBody>
          <a:bodyPr>
            <a:normAutofit fontScale="85000" lnSpcReduction="10000"/>
          </a:bodyPr>
          <a:lstStyle/>
          <a:p>
            <a:pPr algn="just">
              <a:buFont typeface="Arial" pitchFamily="34" charset="0"/>
              <a:buChar char="•"/>
            </a:pPr>
            <a:endParaRPr lang="tr-TR" sz="2400" dirty="0" smtClean="0">
              <a:solidFill>
                <a:schemeClr val="tx1"/>
              </a:solidFill>
              <a:latin typeface="Times New Roman" pitchFamily="18" charset="0"/>
              <a:cs typeface="Times New Roman" pitchFamily="18" charset="0"/>
            </a:endParaRPr>
          </a:p>
          <a:p>
            <a:pPr algn="just">
              <a:buFont typeface="Arial" pitchFamily="34" charset="0"/>
              <a:buChar char="•"/>
            </a:pPr>
            <a:r>
              <a:rPr lang="tr-TR" sz="2400" dirty="0" smtClean="0">
                <a:solidFill>
                  <a:schemeClr val="tx1"/>
                </a:solidFill>
                <a:latin typeface="Times New Roman" pitchFamily="18" charset="0"/>
                <a:cs typeface="Times New Roman" pitchFamily="18" charset="0"/>
              </a:rPr>
              <a:t>Elektrik çarpmaları ve Yanık: Elektrik çarpmaları ve yanık, şok ve yanmalara sebep olabilir. Mutfak gibi yoğun çalışma alanlarında elektrik kablolarının ortadan geçmesi, çalışma alanında bulunan tesisatların standartlara uygun olmaması, güvenli olmayan prizlere fiş takılması, bilinçsiz bir şekilde tesisatla oynanması ve ıslak ellerle dokunulması gibi bilinçsiz yapılan eylemler elektrik çarpmalarına ve yanıklara yol açmaktadır.</a:t>
            </a:r>
          </a:p>
          <a:p>
            <a:pPr algn="just">
              <a:buFont typeface="Arial" pitchFamily="34" charset="0"/>
              <a:buChar char="•"/>
            </a:pPr>
            <a:endParaRPr lang="tr-TR" sz="2400" dirty="0" smtClean="0">
              <a:solidFill>
                <a:schemeClr val="tx1"/>
              </a:solidFill>
              <a:latin typeface="Times New Roman" pitchFamily="18" charset="0"/>
              <a:cs typeface="Times New Roman" pitchFamily="18" charset="0"/>
            </a:endParaRPr>
          </a:p>
          <a:p>
            <a:pPr algn="just">
              <a:buFont typeface="Arial" pitchFamily="34" charset="0"/>
              <a:buChar char="•"/>
            </a:pPr>
            <a:r>
              <a:rPr lang="tr-TR" sz="2400" dirty="0" smtClean="0">
                <a:solidFill>
                  <a:schemeClr val="tx1"/>
                </a:solidFill>
                <a:latin typeface="Times New Roman" pitchFamily="18" charset="0"/>
                <a:cs typeface="Times New Roman" pitchFamily="18" charset="0"/>
              </a:rPr>
              <a:t>Yanık, ışın, ısı, elektrik veya kimyasal maddelere maruz kalınması sonucunda deri ve deri altı dokularda meydana gelen yaralanmalarda bilinçsiz meydana gelen iş kazalarındandır.</a:t>
            </a:r>
          </a:p>
          <a:p>
            <a:pPr algn="just"/>
            <a:endParaRPr lang="tr-TR"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28605"/>
            <a:ext cx="7772400" cy="1571635"/>
          </a:xfrm>
        </p:spPr>
        <p:txBody>
          <a:bodyPr/>
          <a:lstStyle/>
          <a:p>
            <a:r>
              <a:rPr lang="tr-TR" dirty="0" smtClean="0">
                <a:latin typeface="Times New Roman" pitchFamily="18" charset="0"/>
                <a:cs typeface="Times New Roman" pitchFamily="18" charset="0"/>
              </a:rPr>
              <a:t>Zehirlenmeler</a:t>
            </a:r>
            <a:br>
              <a:rPr lang="tr-TR" dirty="0" smtClean="0">
                <a:latin typeface="Times New Roman" pitchFamily="18" charset="0"/>
                <a:cs typeface="Times New Roman" pitchFamily="18" charset="0"/>
              </a:rPr>
            </a:br>
            <a:endParaRPr lang="tr-TR" dirty="0">
              <a:latin typeface="Times New Roman" pitchFamily="18" charset="0"/>
              <a:cs typeface="Times New Roman" pitchFamily="18" charset="0"/>
            </a:endParaRPr>
          </a:p>
        </p:txBody>
      </p:sp>
      <p:sp>
        <p:nvSpPr>
          <p:cNvPr id="3" name="2 Alt Başlık"/>
          <p:cNvSpPr>
            <a:spLocks noGrp="1"/>
          </p:cNvSpPr>
          <p:nvPr>
            <p:ph type="subTitle" idx="1"/>
          </p:nvPr>
        </p:nvSpPr>
        <p:spPr>
          <a:xfrm>
            <a:off x="1371600" y="2143116"/>
            <a:ext cx="6400800" cy="3495684"/>
          </a:xfrm>
        </p:spPr>
        <p:txBody>
          <a:bodyPr>
            <a:normAutofit/>
          </a:bodyPr>
          <a:lstStyle/>
          <a:p>
            <a:pPr algn="just"/>
            <a:r>
              <a:rPr lang="tr-TR" sz="2800" dirty="0" smtClean="0">
                <a:solidFill>
                  <a:schemeClr val="tx1"/>
                </a:solidFill>
                <a:latin typeface="Times New Roman" pitchFamily="18" charset="0"/>
                <a:cs typeface="Times New Roman" pitchFamily="18" charset="0"/>
              </a:rPr>
              <a:t>Çeşitli kimyasal maddeler, özellikle temizlik personellerinin gerekli önlemleri almadan kimyasal maddelere maruz kalmaları sonucunda akciğerde ve ciltte çeşitli ve kalıcı hasarlara yol açabilir veya zehirlenmelere maruz kalınabilir.</a:t>
            </a:r>
            <a:endParaRPr lang="tr-TR" sz="2800" dirty="0">
              <a:solidFill>
                <a:schemeClr val="tx1"/>
              </a:solidFill>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571481"/>
            <a:ext cx="7772400" cy="785817"/>
          </a:xfrm>
        </p:spPr>
        <p:txBody>
          <a:bodyPr>
            <a:normAutofit fontScale="90000"/>
          </a:bodyPr>
          <a:lstStyle/>
          <a:p>
            <a:r>
              <a:rPr lang="tr-TR" dirty="0" smtClean="0">
                <a:latin typeface="Times New Roman" pitchFamily="18" charset="0"/>
                <a:cs typeface="Times New Roman" pitchFamily="18" charset="0"/>
              </a:rPr>
              <a:t>Meslek Hastalık</a:t>
            </a:r>
            <a:r>
              <a:rPr lang="tr-TR" dirty="0" smtClean="0"/>
              <a:t>ları</a:t>
            </a:r>
            <a:br>
              <a:rPr lang="tr-TR" dirty="0" smtClean="0"/>
            </a:br>
            <a:endParaRPr lang="tr-TR" dirty="0"/>
          </a:p>
        </p:txBody>
      </p:sp>
      <p:sp>
        <p:nvSpPr>
          <p:cNvPr id="3" name="2 Alt Başlık"/>
          <p:cNvSpPr>
            <a:spLocks noGrp="1"/>
          </p:cNvSpPr>
          <p:nvPr>
            <p:ph type="subTitle" idx="1"/>
          </p:nvPr>
        </p:nvSpPr>
        <p:spPr>
          <a:xfrm>
            <a:off x="1371600" y="928670"/>
            <a:ext cx="6400800" cy="4786346"/>
          </a:xfrm>
        </p:spPr>
        <p:txBody>
          <a:bodyPr>
            <a:normAutofit fontScale="77500" lnSpcReduction="20000"/>
          </a:bodyPr>
          <a:lstStyle/>
          <a:p>
            <a:endParaRPr lang="tr-TR" sz="4000" dirty="0" smtClean="0">
              <a:solidFill>
                <a:schemeClr val="tx1"/>
              </a:solidFill>
              <a:latin typeface="Times New Roman" pitchFamily="18" charset="0"/>
              <a:cs typeface="Times New Roman" pitchFamily="18" charset="0"/>
            </a:endParaRPr>
          </a:p>
          <a:p>
            <a:pPr algn="just"/>
            <a:r>
              <a:rPr lang="fi-FI" sz="4000" dirty="0" smtClean="0">
                <a:solidFill>
                  <a:schemeClr val="tx1"/>
                </a:solidFill>
                <a:latin typeface="Times New Roman" pitchFamily="18" charset="0"/>
                <a:cs typeface="Times New Roman" pitchFamily="18" charset="0"/>
              </a:rPr>
              <a:t> İskelet ve Kas Sistemi Hastalıkları</a:t>
            </a:r>
            <a:endParaRPr lang="tr-TR" sz="4000" dirty="0" smtClean="0">
              <a:solidFill>
                <a:schemeClr val="tx1"/>
              </a:solidFill>
              <a:latin typeface="Times New Roman" pitchFamily="18" charset="0"/>
              <a:cs typeface="Times New Roman" pitchFamily="18" charset="0"/>
            </a:endParaRPr>
          </a:p>
          <a:p>
            <a:pPr algn="just"/>
            <a:r>
              <a:rPr lang="tr-TR" sz="2900" dirty="0" smtClean="0">
                <a:solidFill>
                  <a:schemeClr val="tx1"/>
                </a:solidFill>
                <a:latin typeface="Times New Roman" pitchFamily="18" charset="0"/>
                <a:cs typeface="Times New Roman" pitchFamily="18" charset="0"/>
              </a:rPr>
              <a:t>Sektörde en çok meydana gelen meslek hastalıkları iskelet ve kas sistemi ile ilgili hastalıklardır. Sırt kaslarının zarar görmesi ve zedelenmesi, bel kaymaları, boyun tutulması ve bilek burkulması çoğunlukla kapı görevlileri ve bavul taşıyan personellerin başına sıkça gelmektedir. Kas-İskelet yaralanmaları çoğunlukla düşme ve kayma sonucunda veya ağır yük kaldırmaktan meydana gelir. Özellikle yoğun sezonluk dönemlerde otellere meydana gelen yoğunluk ve bavulların hızlıca taşınma gereksinimi bu tür kazaların olabilirlik riskini arttırmaktadır.</a:t>
            </a:r>
          </a:p>
          <a:p>
            <a:endParaRPr lang="tr-TR" dirty="0" smtClean="0">
              <a:solidFill>
                <a:schemeClr val="tx1"/>
              </a:solidFill>
            </a:endParaRPr>
          </a:p>
          <a:p>
            <a:endParaRPr lang="fi-FI" dirty="0" smtClean="0"/>
          </a:p>
          <a:p>
            <a:endParaRPr lang="tr-TR" dirty="0"/>
          </a:p>
        </p:txBody>
      </p:sp>
      <p:pic>
        <p:nvPicPr>
          <p:cNvPr id="4" name="3 Resim" descr="turizm-is-sagligi-guvenligi4-min.jpg"/>
          <p:cNvPicPr>
            <a:picLocks noChangeAspect="1"/>
          </p:cNvPicPr>
          <p:nvPr/>
        </p:nvPicPr>
        <p:blipFill>
          <a:blip r:embed="rId2"/>
          <a:stretch>
            <a:fillRect/>
          </a:stretch>
        </p:blipFill>
        <p:spPr>
          <a:xfrm>
            <a:off x="3000364" y="4929198"/>
            <a:ext cx="3028952" cy="171451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6"/>
          <p:cNvSpPr>
            <a:spLocks noGrp="1"/>
          </p:cNvSpPr>
          <p:nvPr>
            <p:ph type="title"/>
          </p:nvPr>
        </p:nvSpPr>
        <p:spPr>
          <a:xfrm>
            <a:off x="457200" y="642918"/>
            <a:ext cx="8229600" cy="774720"/>
          </a:xfrm>
        </p:spPr>
        <p:txBody>
          <a:bodyPr>
            <a:noAutofit/>
          </a:bodyPr>
          <a:lstStyle/>
          <a:p>
            <a:r>
              <a:rPr lang="tr-TR" sz="4000" dirty="0" smtClean="0">
                <a:latin typeface="Times New Roman" pitchFamily="18" charset="0"/>
                <a:cs typeface="Times New Roman" pitchFamily="18" charset="0"/>
              </a:rPr>
              <a:t>Turizm </a:t>
            </a:r>
            <a:br>
              <a:rPr lang="tr-TR" sz="4000" dirty="0" smtClean="0">
                <a:latin typeface="Times New Roman" pitchFamily="18" charset="0"/>
                <a:cs typeface="Times New Roman" pitchFamily="18" charset="0"/>
              </a:rPr>
            </a:br>
            <a:endParaRPr lang="tr-TR" sz="4000" dirty="0">
              <a:latin typeface="Times New Roman" pitchFamily="18" charset="0"/>
              <a:cs typeface="Times New Roman" pitchFamily="18" charset="0"/>
            </a:endParaRPr>
          </a:p>
        </p:txBody>
      </p:sp>
      <p:sp>
        <p:nvSpPr>
          <p:cNvPr id="8" name="İçerik Yer Tutucusu 7"/>
          <p:cNvSpPr>
            <a:spLocks noGrp="1"/>
          </p:cNvSpPr>
          <p:nvPr>
            <p:ph idx="1"/>
          </p:nvPr>
        </p:nvSpPr>
        <p:spPr>
          <a:xfrm>
            <a:off x="457200" y="1124744"/>
            <a:ext cx="8229600" cy="5400600"/>
          </a:xfrm>
        </p:spPr>
        <p:txBody>
          <a:bodyPr>
            <a:noAutofit/>
          </a:bodyPr>
          <a:lstStyle/>
          <a:p>
            <a:pPr marL="0" indent="0" algn="just">
              <a:buNone/>
            </a:pPr>
            <a:endParaRPr lang="tr-TR" sz="1800" dirty="0" smtClean="0">
              <a:latin typeface="Times New Roman" pitchFamily="18" charset="0"/>
              <a:cs typeface="Times New Roman" pitchFamily="18" charset="0"/>
            </a:endParaRPr>
          </a:p>
          <a:p>
            <a:pPr marL="0" indent="0" algn="just">
              <a:buNone/>
            </a:pPr>
            <a:r>
              <a:rPr lang="tr-TR" sz="1800" dirty="0" smtClean="0">
                <a:latin typeface="Times New Roman" pitchFamily="18" charset="0"/>
                <a:cs typeface="Times New Roman" pitchFamily="18" charset="0"/>
              </a:rPr>
              <a:t>İnsanlar</a:t>
            </a:r>
            <a:r>
              <a:rPr lang="tr-TR" sz="1800" dirty="0">
                <a:latin typeface="Times New Roman" pitchFamily="18" charset="0"/>
                <a:cs typeface="Times New Roman" pitchFamily="18" charset="0"/>
              </a:rPr>
              <a:t>, sürekli </a:t>
            </a:r>
            <a:r>
              <a:rPr lang="tr-TR" sz="1800" dirty="0" smtClean="0">
                <a:latin typeface="Times New Roman" pitchFamily="18" charset="0"/>
                <a:cs typeface="Times New Roman" pitchFamily="18" charset="0"/>
              </a:rPr>
              <a:t>yaşadıkları </a:t>
            </a:r>
            <a:r>
              <a:rPr lang="tr-TR" sz="1800" dirty="0">
                <a:latin typeface="Times New Roman" pitchFamily="18" charset="0"/>
                <a:cs typeface="Times New Roman" pitchFamily="18" charset="0"/>
              </a:rPr>
              <a:t>yerlerden geçici sürelerle ayrılarak </a:t>
            </a:r>
            <a:r>
              <a:rPr lang="tr-TR" sz="1800" dirty="0" smtClean="0">
                <a:latin typeface="Times New Roman" pitchFamily="18" charset="0"/>
                <a:cs typeface="Times New Roman" pitchFamily="18" charset="0"/>
              </a:rPr>
              <a:t>başka </a:t>
            </a:r>
            <a:r>
              <a:rPr lang="tr-TR" sz="1800" dirty="0">
                <a:latin typeface="Times New Roman" pitchFamily="18" charset="0"/>
                <a:cs typeface="Times New Roman" pitchFamily="18" charset="0"/>
              </a:rPr>
              <a:t>ülke veya bölgelere gitmekte ve buralarda gezip-görme, dinlenme, eğlenme, öğrenme gibi psikolojik ve </a:t>
            </a:r>
            <a:r>
              <a:rPr lang="tr-TR" sz="1800" dirty="0" err="1">
                <a:latin typeface="Times New Roman" pitchFamily="18" charset="0"/>
                <a:cs typeface="Times New Roman" pitchFamily="18" charset="0"/>
              </a:rPr>
              <a:t>sosyo</a:t>
            </a:r>
            <a:r>
              <a:rPr lang="tr-TR" sz="1800" dirty="0">
                <a:latin typeface="Times New Roman" pitchFamily="18" charset="0"/>
                <a:cs typeface="Times New Roman" pitchFamily="18" charset="0"/>
              </a:rPr>
              <a:t>-kültürel ihtiyaçlarını </a:t>
            </a:r>
            <a:r>
              <a:rPr lang="tr-TR" sz="1800" dirty="0" smtClean="0">
                <a:latin typeface="Times New Roman" pitchFamily="18" charset="0"/>
                <a:cs typeface="Times New Roman" pitchFamily="18" charset="0"/>
              </a:rPr>
              <a:t>karşılamaktadırlar. Ekonomik </a:t>
            </a:r>
            <a:r>
              <a:rPr lang="tr-TR" sz="1800" dirty="0">
                <a:latin typeface="Times New Roman" pitchFamily="18" charset="0"/>
                <a:cs typeface="Times New Roman" pitchFamily="18" charset="0"/>
              </a:rPr>
              <a:t>anlamda </a:t>
            </a:r>
            <a:r>
              <a:rPr lang="tr-TR" sz="1800" dirty="0" smtClean="0">
                <a:latin typeface="Times New Roman" pitchFamily="18" charset="0"/>
                <a:cs typeface="Times New Roman" pitchFamily="18" charset="0"/>
              </a:rPr>
              <a:t>geniş etkiler </a:t>
            </a:r>
            <a:r>
              <a:rPr lang="tr-TR" sz="1800" dirty="0">
                <a:latin typeface="Times New Roman" pitchFamily="18" charset="0"/>
                <a:cs typeface="Times New Roman" pitchFamily="18" charset="0"/>
              </a:rPr>
              <a:t>doğuran ve turizm olarak isimlendirilen bu olay, günümüz uygarlığının temel bir özelliğini </a:t>
            </a:r>
            <a:r>
              <a:rPr lang="tr-TR" sz="1800" dirty="0" smtClean="0">
                <a:latin typeface="Times New Roman" pitchFamily="18" charset="0"/>
                <a:cs typeface="Times New Roman" pitchFamily="18" charset="0"/>
              </a:rPr>
              <a:t>oluşturmaktadır(Uçkun</a:t>
            </a:r>
            <a:r>
              <a:rPr lang="tr-TR" sz="1800" dirty="0">
                <a:latin typeface="Times New Roman" pitchFamily="18" charset="0"/>
                <a:cs typeface="Times New Roman" pitchFamily="18" charset="0"/>
              </a:rPr>
              <a:t>, 2004:28). Turizm, Latince “</a:t>
            </a:r>
            <a:r>
              <a:rPr lang="tr-TR" sz="1800" dirty="0" err="1" smtClean="0">
                <a:latin typeface="Times New Roman" pitchFamily="18" charset="0"/>
                <a:cs typeface="Times New Roman" pitchFamily="18" charset="0"/>
              </a:rPr>
              <a:t>tornus</a:t>
            </a:r>
            <a:r>
              <a:rPr lang="tr-TR" sz="1800" dirty="0" smtClean="0">
                <a:latin typeface="Times New Roman" pitchFamily="18" charset="0"/>
                <a:cs typeface="Times New Roman" pitchFamily="18" charset="0"/>
              </a:rPr>
              <a:t>” kelimesinden </a:t>
            </a:r>
            <a:r>
              <a:rPr lang="tr-TR" sz="1800" dirty="0">
                <a:latin typeface="Times New Roman" pitchFamily="18" charset="0"/>
                <a:cs typeface="Times New Roman" pitchFamily="18" charset="0"/>
              </a:rPr>
              <a:t>kaynaklanmakta ve insanların bir eksen etrafında dönme hareketini ifade </a:t>
            </a:r>
            <a:r>
              <a:rPr lang="tr-TR" sz="1800" dirty="0" smtClean="0">
                <a:latin typeface="Times New Roman" pitchFamily="18" charset="0"/>
                <a:cs typeface="Times New Roman" pitchFamily="18" charset="0"/>
              </a:rPr>
              <a:t>etmektedir. Buradan </a:t>
            </a:r>
            <a:r>
              <a:rPr lang="tr-TR" sz="1800" dirty="0">
                <a:latin typeface="Times New Roman" pitchFamily="18" charset="0"/>
                <a:cs typeface="Times New Roman" pitchFamily="18" charset="0"/>
              </a:rPr>
              <a:t>da İ</a:t>
            </a:r>
            <a:r>
              <a:rPr lang="tr-TR" sz="1800" dirty="0" smtClean="0">
                <a:latin typeface="Times New Roman" pitchFamily="18" charset="0"/>
                <a:cs typeface="Times New Roman" pitchFamily="18" charset="0"/>
              </a:rPr>
              <a:t>ngilizce</a:t>
            </a:r>
            <a:r>
              <a:rPr lang="tr-TR" sz="1800" dirty="0">
                <a:latin typeface="Times New Roman" pitchFamily="18" charset="0"/>
                <a:cs typeface="Times New Roman" pitchFamily="18" charset="0"/>
              </a:rPr>
              <a:t>, Fransızca ve Almanca gibi yaygın dünya dillerine “</a:t>
            </a:r>
            <a:r>
              <a:rPr lang="tr-TR" sz="1800" dirty="0" err="1" smtClean="0">
                <a:latin typeface="Times New Roman" pitchFamily="18" charset="0"/>
                <a:cs typeface="Times New Roman" pitchFamily="18" charset="0"/>
              </a:rPr>
              <a:t>tour</a:t>
            </a:r>
            <a:r>
              <a:rPr lang="tr-TR" sz="1800" dirty="0" smtClean="0">
                <a:latin typeface="Times New Roman" pitchFamily="18" charset="0"/>
                <a:cs typeface="Times New Roman" pitchFamily="18" charset="0"/>
              </a:rPr>
              <a:t>” şeklinde geçmiştir </a:t>
            </a:r>
            <a:r>
              <a:rPr lang="tr-TR" sz="1800" dirty="0">
                <a:latin typeface="Times New Roman" pitchFamily="18" charset="0"/>
                <a:cs typeface="Times New Roman" pitchFamily="18" charset="0"/>
              </a:rPr>
              <a:t>ki insanların dairesel hareket içerisinde bazı görülmeye değer yerleri, </a:t>
            </a:r>
            <a:r>
              <a:rPr lang="tr-TR" sz="1800" dirty="0" smtClean="0">
                <a:latin typeface="Times New Roman" pitchFamily="18" charset="0"/>
                <a:cs typeface="Times New Roman" pitchFamily="18" charset="0"/>
              </a:rPr>
              <a:t>iş </a:t>
            </a:r>
            <a:r>
              <a:rPr lang="tr-TR" sz="1800" dirty="0">
                <a:latin typeface="Times New Roman" pitchFamily="18" charset="0"/>
                <a:cs typeface="Times New Roman" pitchFamily="18" charset="0"/>
              </a:rPr>
              <a:t>veya eğlence amacıyla gezip geri dönmelerini ifade etmektedir (Ağaoğlu, 1991:24</a:t>
            </a:r>
            <a:r>
              <a:rPr lang="tr-TR" sz="1800" dirty="0" smtClean="0">
                <a:latin typeface="Times New Roman" pitchFamily="18" charset="0"/>
                <a:cs typeface="Times New Roman" pitchFamily="18" charset="0"/>
              </a:rPr>
              <a:t>).</a:t>
            </a:r>
          </a:p>
          <a:p>
            <a:pPr marL="0" indent="0" algn="just">
              <a:buNone/>
            </a:pPr>
            <a:r>
              <a:rPr lang="tr-TR" sz="1800" dirty="0" smtClean="0">
                <a:latin typeface="Times New Roman" pitchFamily="18" charset="0"/>
                <a:cs typeface="Times New Roman" pitchFamily="18" charset="0"/>
              </a:rPr>
              <a:t> </a:t>
            </a:r>
          </a:p>
          <a:p>
            <a:pPr marL="0" indent="0" algn="just">
              <a:buNone/>
            </a:pPr>
            <a:r>
              <a:rPr lang="tr-TR" sz="1800" dirty="0" smtClean="0">
                <a:latin typeface="Times New Roman" pitchFamily="18" charset="0"/>
                <a:cs typeface="Times New Roman" pitchFamily="18" charset="0"/>
              </a:rPr>
              <a:t>Turizm </a:t>
            </a:r>
            <a:r>
              <a:rPr lang="tr-TR" sz="1800" dirty="0">
                <a:latin typeface="Times New Roman" pitchFamily="18" charset="0"/>
                <a:cs typeface="Times New Roman" pitchFamily="18" charset="0"/>
              </a:rPr>
              <a:t>ile ilgili yapılan bir tanım ş</a:t>
            </a:r>
            <a:r>
              <a:rPr lang="tr-TR" sz="1800" dirty="0" smtClean="0">
                <a:latin typeface="Times New Roman" pitchFamily="18" charset="0"/>
                <a:cs typeface="Times New Roman" pitchFamily="18" charset="0"/>
              </a:rPr>
              <a:t>öyledir</a:t>
            </a:r>
            <a:r>
              <a:rPr lang="tr-TR" sz="1800" dirty="0">
                <a:latin typeface="Times New Roman" pitchFamily="18" charset="0"/>
                <a:cs typeface="Times New Roman" pitchFamily="18" charset="0"/>
              </a:rPr>
              <a:t>, “turizm genel olarak devamlı yaşanan yer dışında tüketici olarak tatil, dinlenme, eğlenme gibi ihtiyaçların giderilmesi amacıyla yapılan seyahat ve geçici konaklama hareketleridir</a:t>
            </a:r>
            <a:r>
              <a:rPr lang="tr-TR" sz="1800" dirty="0" smtClean="0">
                <a:latin typeface="Times New Roman" pitchFamily="18" charset="0"/>
                <a:cs typeface="Times New Roman" pitchFamily="18" charset="0"/>
              </a:rPr>
              <a:t>”(</a:t>
            </a:r>
            <a:r>
              <a:rPr lang="tr-TR" sz="1800" dirty="0">
                <a:latin typeface="Times New Roman" pitchFamily="18" charset="0"/>
                <a:cs typeface="Times New Roman" pitchFamily="18" charset="0"/>
              </a:rPr>
              <a:t>Kozak vd., 1997:1). Diğer bir tanımda turizm “dinlence ya da iş amaçlı bir yerden yola çıkarak belli bir destinasyona yönelen insani faaliyettir” (Bayer, 1992:3) ş</a:t>
            </a:r>
            <a:r>
              <a:rPr lang="tr-TR" sz="1800" dirty="0" smtClean="0">
                <a:latin typeface="Times New Roman" pitchFamily="18" charset="0"/>
                <a:cs typeface="Times New Roman" pitchFamily="18" charset="0"/>
              </a:rPr>
              <a:t>eklinde tanımlanmaktadır. Çeşitli tanımları </a:t>
            </a:r>
            <a:r>
              <a:rPr lang="tr-TR" sz="1800" dirty="0">
                <a:latin typeface="Times New Roman" pitchFamily="18" charset="0"/>
                <a:cs typeface="Times New Roman" pitchFamily="18" charset="0"/>
              </a:rPr>
              <a:t>yapılan turizm faaliyetini </a:t>
            </a:r>
            <a:r>
              <a:rPr lang="tr-TR" sz="1800" dirty="0" smtClean="0">
                <a:latin typeface="Times New Roman" pitchFamily="18" charset="0"/>
                <a:cs typeface="Times New Roman" pitchFamily="18" charset="0"/>
              </a:rPr>
              <a:t>gerçekleştiren kişiye </a:t>
            </a:r>
            <a:r>
              <a:rPr lang="tr-TR" sz="1800" dirty="0">
                <a:latin typeface="Times New Roman" pitchFamily="18" charset="0"/>
                <a:cs typeface="Times New Roman" pitchFamily="18" charset="0"/>
              </a:rPr>
              <a:t>ise turist denilmektedir. </a:t>
            </a:r>
          </a:p>
          <a:p>
            <a:pPr marL="0" indent="0" algn="just">
              <a:buNone/>
            </a:pPr>
            <a:endParaRPr lang="tr-TR" sz="2000" dirty="0">
              <a:latin typeface="Times New Roman" pitchFamily="18" charset="0"/>
              <a:cs typeface="Times New Roman" pitchFamily="18" charset="0"/>
            </a:endParaRPr>
          </a:p>
        </p:txBody>
      </p:sp>
    </p:spTree>
    <p:extLst>
      <p:ext uri="{BB962C8B-B14F-4D97-AF65-F5344CB8AC3E}">
        <p14:creationId xmlns="" xmlns:p14="http://schemas.microsoft.com/office/powerpoint/2010/main" val="35971935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571480"/>
            <a:ext cx="7772400" cy="1500198"/>
          </a:xfrm>
        </p:spPr>
        <p:txBody>
          <a:bodyPr>
            <a:noAutofit/>
          </a:bodyPr>
          <a:lstStyle/>
          <a:p>
            <a:r>
              <a:rPr lang="tr-TR" sz="4000" dirty="0" smtClean="0">
                <a:latin typeface="Times New Roman" pitchFamily="18" charset="0"/>
                <a:cs typeface="Times New Roman" pitchFamily="18" charset="0"/>
              </a:rPr>
              <a:t>Çözüm Yolları ve Alınabilecek Önlemler</a:t>
            </a:r>
            <a:br>
              <a:rPr lang="tr-TR" sz="4000" dirty="0" smtClean="0">
                <a:latin typeface="Times New Roman" pitchFamily="18" charset="0"/>
                <a:cs typeface="Times New Roman" pitchFamily="18" charset="0"/>
              </a:rPr>
            </a:br>
            <a:endParaRPr lang="tr-TR" sz="4000" dirty="0">
              <a:latin typeface="Times New Roman" pitchFamily="18" charset="0"/>
              <a:cs typeface="Times New Roman" pitchFamily="18" charset="0"/>
            </a:endParaRPr>
          </a:p>
        </p:txBody>
      </p:sp>
      <p:sp>
        <p:nvSpPr>
          <p:cNvPr id="3" name="2 Alt Başlık"/>
          <p:cNvSpPr>
            <a:spLocks noGrp="1"/>
          </p:cNvSpPr>
          <p:nvPr>
            <p:ph type="subTitle" idx="1"/>
          </p:nvPr>
        </p:nvSpPr>
        <p:spPr>
          <a:xfrm>
            <a:off x="1371600" y="1714488"/>
            <a:ext cx="6400800" cy="4357718"/>
          </a:xfrm>
        </p:spPr>
        <p:txBody>
          <a:bodyPr>
            <a:normAutofit fontScale="92500"/>
          </a:bodyPr>
          <a:lstStyle/>
          <a:p>
            <a:pPr algn="just">
              <a:buFont typeface="Arial" pitchFamily="34" charset="0"/>
              <a:buChar char="•"/>
            </a:pPr>
            <a:r>
              <a:rPr lang="tr-TR" sz="2600" dirty="0" smtClean="0">
                <a:solidFill>
                  <a:schemeClr val="tx1"/>
                </a:solidFill>
                <a:latin typeface="Times New Roman" pitchFamily="18" charset="0"/>
                <a:cs typeface="Times New Roman" pitchFamily="18" charset="0"/>
              </a:rPr>
              <a:t>Sigortasız ve güvencesiz çalışma engellenmelidir.</a:t>
            </a:r>
          </a:p>
          <a:p>
            <a:pPr algn="just">
              <a:buFont typeface="Arial" pitchFamily="34" charset="0"/>
              <a:buChar char="•"/>
            </a:pPr>
            <a:r>
              <a:rPr lang="tr-TR" sz="2600" dirty="0" smtClean="0">
                <a:solidFill>
                  <a:schemeClr val="tx1"/>
                </a:solidFill>
                <a:latin typeface="Times New Roman" pitchFamily="18" charset="0"/>
                <a:cs typeface="Times New Roman" pitchFamily="18" charset="0"/>
              </a:rPr>
              <a:t>Tüm personeller işe alınmadan önce mutlaka sağlık kontrolünden geçirilmeli ve kontroller belirli aralıklarla yapılmalıdır.</a:t>
            </a:r>
          </a:p>
          <a:p>
            <a:pPr algn="just">
              <a:buFont typeface="Arial" pitchFamily="34" charset="0"/>
              <a:buChar char="•"/>
            </a:pPr>
            <a:r>
              <a:rPr lang="tr-TR" sz="2600" dirty="0" smtClean="0">
                <a:solidFill>
                  <a:schemeClr val="tx1"/>
                </a:solidFill>
                <a:latin typeface="Times New Roman" pitchFamily="18" charset="0"/>
                <a:cs typeface="Times New Roman" pitchFamily="18" charset="0"/>
              </a:rPr>
              <a:t>Personeller için uygun dinlenme ve yemek yeme alanları sağlanmalıdır.</a:t>
            </a:r>
          </a:p>
          <a:p>
            <a:pPr algn="just"/>
            <a:endParaRPr lang="tr-TR" sz="2600" dirty="0" smtClean="0">
              <a:solidFill>
                <a:schemeClr val="tx1"/>
              </a:solidFill>
              <a:latin typeface="Times New Roman" pitchFamily="18" charset="0"/>
              <a:cs typeface="Times New Roman" pitchFamily="18" charset="0"/>
            </a:endParaRPr>
          </a:p>
          <a:p>
            <a:pPr algn="just"/>
            <a:r>
              <a:rPr lang="tr-TR" sz="2600" dirty="0" smtClean="0">
                <a:solidFill>
                  <a:schemeClr val="tx1"/>
                </a:solidFill>
                <a:latin typeface="Times New Roman" pitchFamily="18" charset="0"/>
                <a:cs typeface="Times New Roman" pitchFamily="18" charset="0"/>
              </a:rPr>
              <a:t>Personellere ait soyunma odaları, tuvalet ve duş imkanları sağlanmalı ve el yıkama vb. Genel temizlik kontrolleri sık sık kontrol edilmelidir.</a:t>
            </a:r>
          </a:p>
          <a:p>
            <a:endParaRPr lang="tr-TR" sz="2600" dirty="0" smtClean="0">
              <a:solidFill>
                <a:schemeClr val="tx1"/>
              </a:solidFill>
              <a:latin typeface="Times New Roman" pitchFamily="18" charset="0"/>
              <a:cs typeface="Times New Roman" pitchFamily="18" charset="0"/>
            </a:endParaRP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Resim" descr="461579 (1).jpg"/>
          <p:cNvPicPr>
            <a:picLocks noChangeAspect="1"/>
          </p:cNvPicPr>
          <p:nvPr/>
        </p:nvPicPr>
        <p:blipFill>
          <a:blip r:embed="rId2"/>
          <a:stretch>
            <a:fillRect/>
          </a:stretch>
        </p:blipFill>
        <p:spPr>
          <a:xfrm>
            <a:off x="928662" y="785794"/>
            <a:ext cx="7286676" cy="500066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28605"/>
            <a:ext cx="7772400" cy="1143007"/>
          </a:xfrm>
        </p:spPr>
        <p:txBody>
          <a:bodyPr>
            <a:normAutofit/>
          </a:bodyPr>
          <a:lstStyle/>
          <a:p>
            <a:r>
              <a:rPr lang="tr-TR" dirty="0" smtClean="0">
                <a:latin typeface="Times New Roman" pitchFamily="18" charset="0"/>
                <a:cs typeface="Times New Roman" pitchFamily="18" charset="0"/>
              </a:rPr>
              <a:t>Bacasız Sanayi Nedir</a:t>
            </a:r>
            <a:endParaRPr lang="tr-TR" dirty="0">
              <a:latin typeface="Times New Roman" pitchFamily="18" charset="0"/>
              <a:cs typeface="Times New Roman" pitchFamily="18" charset="0"/>
            </a:endParaRPr>
          </a:p>
        </p:txBody>
      </p:sp>
      <p:sp>
        <p:nvSpPr>
          <p:cNvPr id="3" name="2 Alt Başlık"/>
          <p:cNvSpPr>
            <a:spLocks noGrp="1"/>
          </p:cNvSpPr>
          <p:nvPr>
            <p:ph type="subTitle" idx="1"/>
          </p:nvPr>
        </p:nvSpPr>
        <p:spPr>
          <a:xfrm>
            <a:off x="928662" y="857232"/>
            <a:ext cx="7143800" cy="6000768"/>
          </a:xfrm>
        </p:spPr>
        <p:txBody>
          <a:bodyPr>
            <a:noAutofit/>
          </a:bodyPr>
          <a:lstStyle/>
          <a:p>
            <a:pPr algn="just">
              <a:lnSpc>
                <a:spcPct val="120000"/>
              </a:lnSpc>
            </a:pPr>
            <a:endParaRPr lang="tr-TR" sz="1400" dirty="0" smtClean="0">
              <a:solidFill>
                <a:schemeClr val="tx1"/>
              </a:solidFill>
              <a:latin typeface="Times New Roman" pitchFamily="18" charset="0"/>
              <a:cs typeface="Times New Roman" pitchFamily="18" charset="0"/>
            </a:endParaRPr>
          </a:p>
          <a:p>
            <a:pPr algn="just">
              <a:lnSpc>
                <a:spcPct val="120000"/>
              </a:lnSpc>
            </a:pPr>
            <a:endParaRPr lang="tr-TR" sz="1800" dirty="0" smtClean="0">
              <a:solidFill>
                <a:schemeClr val="tx1"/>
              </a:solidFill>
              <a:latin typeface="Times New Roman" pitchFamily="18" charset="0"/>
              <a:cs typeface="Times New Roman" pitchFamily="18" charset="0"/>
            </a:endParaRPr>
          </a:p>
          <a:p>
            <a:pPr algn="just">
              <a:lnSpc>
                <a:spcPct val="120000"/>
              </a:lnSpc>
            </a:pPr>
            <a:endParaRPr lang="tr-TR" sz="1800" dirty="0" smtClean="0">
              <a:solidFill>
                <a:schemeClr val="tx1"/>
              </a:solidFill>
              <a:latin typeface="Times New Roman" pitchFamily="18" charset="0"/>
              <a:cs typeface="Times New Roman" pitchFamily="18" charset="0"/>
            </a:endParaRPr>
          </a:p>
          <a:p>
            <a:pPr algn="just">
              <a:lnSpc>
                <a:spcPct val="120000"/>
              </a:lnSpc>
            </a:pPr>
            <a:r>
              <a:rPr lang="tr-TR" sz="1800" dirty="0" smtClean="0">
                <a:solidFill>
                  <a:schemeClr val="tx1"/>
                </a:solidFill>
                <a:latin typeface="Times New Roman" pitchFamily="18" charset="0"/>
                <a:cs typeface="Times New Roman" pitchFamily="18" charset="0"/>
              </a:rPr>
              <a:t>Bacasız sanayi turizmi ifade etmektedir. </a:t>
            </a:r>
            <a:r>
              <a:rPr lang="tr-TR" sz="1800" b="1" dirty="0" smtClean="0">
                <a:solidFill>
                  <a:schemeClr val="tx1"/>
                </a:solidFill>
                <a:latin typeface="Times New Roman" pitchFamily="18" charset="0"/>
                <a:cs typeface="Times New Roman" pitchFamily="18" charset="0"/>
              </a:rPr>
              <a:t>Bacasız sanayi</a:t>
            </a:r>
            <a:r>
              <a:rPr lang="tr-TR" sz="1800" dirty="0" smtClean="0">
                <a:solidFill>
                  <a:schemeClr val="tx1"/>
                </a:solidFill>
                <a:latin typeface="Times New Roman" pitchFamily="18" charset="0"/>
                <a:cs typeface="Times New Roman" pitchFamily="18" charset="0"/>
              </a:rPr>
              <a:t> terimini ilk olarak Turgut Özal 1980'li yıllarda henüz turizm ülkemizde yeterince aktif halde değilken kullanmıştır. Bacasız sanayi dolaylamasının sebebi bu sektörde üretim yapılmamasına rağmen sanayi sektörü kadar para kazandırması fakat sanayideki gibi çevreye olumsuz etkilerinin olmamasıdır.Turizm, dünya ekonomisinde dördüncü büyük sektör olarak yer alır. Bu sektörde üretim yapılmamasına rağmen turizm ülke ekonomisine çok büyük katkı sağlar. Bacasız sanayi endüstrisi sayesinde ülkeye yüklü miktarda döviz girer, dış ticaret dengesi sağlanır, sosyal ilişkiler gelişir, farklı kültürler, dinler ve diller birbirini tanıma şansı bulur ve bu sayede hoşgörü ortamı oluşur.</a:t>
            </a:r>
          </a:p>
          <a:p>
            <a:pPr algn="just">
              <a:lnSpc>
                <a:spcPct val="120000"/>
              </a:lnSpc>
            </a:pPr>
            <a:endParaRPr lang="tr-TR" sz="1800" dirty="0" smtClean="0">
              <a:solidFill>
                <a:schemeClr val="tx1"/>
              </a:solidFill>
              <a:latin typeface="Times New Roman" pitchFamily="18" charset="0"/>
              <a:cs typeface="Times New Roman" pitchFamily="18" charset="0"/>
            </a:endParaRPr>
          </a:p>
          <a:p>
            <a:pPr algn="just">
              <a:lnSpc>
                <a:spcPct val="120000"/>
              </a:lnSpc>
            </a:pPr>
            <a:endParaRPr lang="tr-TR" sz="1800" dirty="0" smtClean="0">
              <a:solidFill>
                <a:schemeClr val="tx1"/>
              </a:solidFill>
              <a:latin typeface="Times New Roman" pitchFamily="18" charset="0"/>
              <a:cs typeface="Times New Roman" pitchFamily="18" charset="0"/>
            </a:endParaRPr>
          </a:p>
          <a:p>
            <a:pPr algn="just">
              <a:lnSpc>
                <a:spcPct val="120000"/>
              </a:lnSpc>
            </a:pPr>
            <a:r>
              <a:rPr lang="tr-TR" sz="1400" dirty="0" smtClean="0">
                <a:solidFill>
                  <a:schemeClr val="tx1"/>
                </a:solidFill>
                <a:latin typeface="Times New Roman" pitchFamily="18" charset="0"/>
                <a:cs typeface="Times New Roman" pitchFamily="18" charset="0"/>
              </a:rPr>
              <a:t/>
            </a:r>
            <a:br>
              <a:rPr lang="tr-TR" sz="1400" dirty="0" smtClean="0">
                <a:solidFill>
                  <a:schemeClr val="tx1"/>
                </a:solidFill>
                <a:latin typeface="Times New Roman" pitchFamily="18" charset="0"/>
                <a:cs typeface="Times New Roman" pitchFamily="18" charset="0"/>
              </a:rPr>
            </a:br>
            <a:r>
              <a:rPr lang="tr-TR" sz="1400" dirty="0" smtClean="0">
                <a:solidFill>
                  <a:schemeClr val="tx1"/>
                </a:solidFill>
                <a:latin typeface="Times New Roman" pitchFamily="18" charset="0"/>
                <a:cs typeface="Times New Roman" pitchFamily="18" charset="0"/>
              </a:rPr>
              <a:t/>
            </a:r>
            <a:br>
              <a:rPr lang="tr-TR" sz="1400" dirty="0" smtClean="0">
                <a:solidFill>
                  <a:schemeClr val="tx1"/>
                </a:solidFill>
                <a:latin typeface="Times New Roman" pitchFamily="18" charset="0"/>
                <a:cs typeface="Times New Roman" pitchFamily="18" charset="0"/>
              </a:rPr>
            </a:br>
            <a:endParaRPr lang="tr-TR"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flipV="1">
            <a:off x="685800" y="642918"/>
            <a:ext cx="7772400" cy="71438"/>
          </a:xfrm>
        </p:spPr>
        <p:txBody>
          <a:bodyPr>
            <a:normAutofit fontScale="90000"/>
          </a:bodyPr>
          <a:lstStyle/>
          <a:p>
            <a:endParaRPr lang="tr-TR" dirty="0"/>
          </a:p>
        </p:txBody>
      </p:sp>
      <p:sp>
        <p:nvSpPr>
          <p:cNvPr id="3" name="2 Alt Başlık"/>
          <p:cNvSpPr>
            <a:spLocks noGrp="1"/>
          </p:cNvSpPr>
          <p:nvPr>
            <p:ph type="subTitle" idx="1"/>
          </p:nvPr>
        </p:nvSpPr>
        <p:spPr>
          <a:xfrm>
            <a:off x="1371600" y="1428736"/>
            <a:ext cx="6400800" cy="4210064"/>
          </a:xfrm>
        </p:spPr>
        <p:txBody>
          <a:bodyPr>
            <a:noAutofit/>
          </a:bodyPr>
          <a:lstStyle/>
          <a:p>
            <a:pPr algn="just"/>
            <a:r>
              <a:rPr lang="tr-TR" sz="2000" dirty="0" smtClean="0">
                <a:solidFill>
                  <a:schemeClr val="tx1"/>
                </a:solidFill>
                <a:latin typeface="Times New Roman" pitchFamily="18" charset="0"/>
                <a:cs typeface="Times New Roman" pitchFamily="18" charset="0"/>
              </a:rPr>
              <a:t>Turizm sayesinde ülke dünyaya bir nevi reklamını yapar ve yeni istihdam alanları yaratılır. Bu nedenle ekonomik kalkınma stratejilerinde önemli kilit noktalardan birisidir. Meydana gelen turizm hareketlerinin sürekli olarak olumlu gelişme göstereceğini söylemek doğru değildir. Farklı mevsimlerde turist ilgisinin yoğunluğu değişiklik gösterebileceğinden mevsimlik iş gücü sorunları oluşur, tüketim amaçlı bazı malların yurtdışından ithali gerekir, dışarıdan gelen turistin alım gücünün yerli halka göre alım gücünün daha fazla olmasıyla enflasyon artma yönünde eğilim gösterebilir ve turistik bölgelerde doğal ve tarihi çevre yapısının tahrip edilmesi gibi bazı çevresel sorunlar gözlenebilir. Bunlara rağmen turizmin olumlu yönleri daha fazladır.</a:t>
            </a:r>
            <a:endParaRPr lang="tr-TR"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500043"/>
            <a:ext cx="7772400" cy="571503"/>
          </a:xfrm>
        </p:spPr>
        <p:txBody>
          <a:bodyPr>
            <a:normAutofit fontScale="90000"/>
          </a:bodyPr>
          <a:lstStyle/>
          <a:p>
            <a:r>
              <a:rPr lang="tr-TR" dirty="0" smtClean="0">
                <a:latin typeface="Times New Roman" pitchFamily="18" charset="0"/>
                <a:cs typeface="Times New Roman" pitchFamily="18" charset="0"/>
              </a:rPr>
              <a:t>Turizm Sektöründe İstihdam Verileri</a:t>
            </a:r>
            <a:endParaRPr lang="tr-TR" dirty="0">
              <a:latin typeface="Times New Roman" pitchFamily="18" charset="0"/>
              <a:cs typeface="Times New Roman" pitchFamily="18" charset="0"/>
            </a:endParaRPr>
          </a:p>
        </p:txBody>
      </p:sp>
      <p:sp>
        <p:nvSpPr>
          <p:cNvPr id="3" name="Alt Başlık 2"/>
          <p:cNvSpPr>
            <a:spLocks noGrp="1"/>
          </p:cNvSpPr>
          <p:nvPr>
            <p:ph type="subTitle" idx="1"/>
          </p:nvPr>
        </p:nvSpPr>
        <p:spPr>
          <a:xfrm>
            <a:off x="1371600" y="1214422"/>
            <a:ext cx="6400800" cy="5286412"/>
          </a:xfrm>
        </p:spPr>
        <p:txBody>
          <a:bodyPr>
            <a:normAutofit/>
          </a:bodyPr>
          <a:lstStyle/>
          <a:p>
            <a:pPr algn="just">
              <a:buFont typeface="Arial" pitchFamily="34" charset="0"/>
              <a:buChar char="•"/>
            </a:pPr>
            <a:r>
              <a:rPr lang="tr-TR" sz="2000" dirty="0" smtClean="0">
                <a:solidFill>
                  <a:schemeClr val="tx1"/>
                </a:solidFill>
                <a:latin typeface="Times New Roman" pitchFamily="18" charset="0"/>
                <a:cs typeface="Times New Roman" pitchFamily="18" charset="0"/>
              </a:rPr>
              <a:t>Turizmde istihdam Nisan ayı itibari ile, 838 bin kişi, Mayıs verileri ile 902 bin kişi. </a:t>
            </a:r>
          </a:p>
          <a:p>
            <a:pPr algn="just">
              <a:buFont typeface="Arial" pitchFamily="34" charset="0"/>
              <a:buChar char="•"/>
            </a:pPr>
            <a:r>
              <a:rPr lang="tr-TR" sz="2000" dirty="0" smtClean="0">
                <a:solidFill>
                  <a:schemeClr val="tx1"/>
                </a:solidFill>
                <a:latin typeface="Times New Roman" pitchFamily="18" charset="0"/>
                <a:cs typeface="Times New Roman" pitchFamily="18" charset="0"/>
              </a:rPr>
              <a:t>Sosyal Güvenlik Kurumu (SGK) tarafından açıklanan 2013 yılı Nisan ayı verilerine göre; turizmle ilgili 5 ana faaliyet kolunda, sigortalı olarak çalışanların sayısı % 17 dolayında arttığını görmekteyiz. 2012 yılında 715 bin olan çalışan sayısı, bu yıl 838 bine yükselmiş olup. 2013 yılı değerlerine göre; turizmin ülke istihdamındaki payı % 6,2’den % 6,8’e çıkmıştır. Turizm şirketlerinin toplam kayıtlı şirket içindeki payı da % 6,8’den % 7,3’e yükselmiştir. </a:t>
            </a:r>
          </a:p>
          <a:p>
            <a:pPr algn="just">
              <a:buFont typeface="Arial" pitchFamily="34" charset="0"/>
              <a:buChar char="•"/>
            </a:pPr>
            <a:r>
              <a:rPr lang="tr-TR" sz="2000" dirty="0" smtClean="0">
                <a:solidFill>
                  <a:schemeClr val="tx1"/>
                </a:solidFill>
                <a:latin typeface="Times New Roman" pitchFamily="18" charset="0"/>
                <a:cs typeface="Times New Roman" pitchFamily="18" charset="0"/>
              </a:rPr>
              <a:t>Ülke genelindeki sigortalı sayısındaki artışın % 16,2’si turizmden kaynaklanmıştır. Turizm bu performans ise ilk sırada yer alırken onu, % 12,4 ile bina inşaatı ve % 10,9 ile perakende ticaret izlemektedir.  Ülke istihdamındaki artışa; yiyecek-içecek sektörü % 9, konaklama sektörü de % 6 dolayında katkı yapmıştır.</a:t>
            </a:r>
            <a:endParaRPr lang="tr-TR" sz="2000" dirty="0">
              <a:solidFill>
                <a:schemeClr val="tx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992885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500043"/>
            <a:ext cx="7772400" cy="1928826"/>
          </a:xfrm>
        </p:spPr>
        <p:txBody>
          <a:bodyPr>
            <a:normAutofit/>
          </a:bodyPr>
          <a:lstStyle/>
          <a:p>
            <a:pPr algn="just"/>
            <a:r>
              <a:rPr lang="tr-TR" sz="1800" dirty="0" smtClean="0"/>
              <a:t> </a:t>
            </a:r>
            <a:r>
              <a:rPr lang="tr-TR" sz="1800" dirty="0" smtClean="0">
                <a:latin typeface="Times New Roman" pitchFamily="18" charset="0"/>
                <a:cs typeface="Times New Roman" pitchFamily="18" charset="0"/>
              </a:rPr>
              <a:t>Son bir yılda, en fazla sigortalının yer aldığı yiyecek içecek hizmetlerinde 394 bin olan çalışan sayısı 457 bine çıkmış. Aynı dönemde, 222 bin olan konaklama sektörü çalışanları sayısı da 257 bine çıktı. Geçmişe göre daha fazla şirketin kapsama alındığı havayolu taşımacılığında çalışanların sayısı da buna paralel olarak 6 bin 723’ten 18 bin 395 dolayına yükselmiştir.</a:t>
            </a:r>
            <a:endParaRPr lang="tr-TR" sz="1800" dirty="0">
              <a:latin typeface="Times New Roman" pitchFamily="18" charset="0"/>
              <a:cs typeface="Times New Roman" pitchFamily="18" charset="0"/>
            </a:endParaRPr>
          </a:p>
        </p:txBody>
      </p:sp>
      <p:sp>
        <p:nvSpPr>
          <p:cNvPr id="3" name="2 Alt Başlık"/>
          <p:cNvSpPr>
            <a:spLocks noGrp="1"/>
          </p:cNvSpPr>
          <p:nvPr>
            <p:ph type="subTitle" idx="1"/>
          </p:nvPr>
        </p:nvSpPr>
        <p:spPr/>
        <p:txBody>
          <a:bodyPr/>
          <a:lstStyle/>
          <a:p>
            <a:endParaRPr lang="tr-TR" dirty="0"/>
          </a:p>
        </p:txBody>
      </p:sp>
      <p:pic>
        <p:nvPicPr>
          <p:cNvPr id="4" name="3 Resim" descr="turizm-calisanlari-icin-is-ilanlari.jpg"/>
          <p:cNvPicPr>
            <a:picLocks noChangeAspect="1"/>
          </p:cNvPicPr>
          <p:nvPr/>
        </p:nvPicPr>
        <p:blipFill>
          <a:blip r:embed="rId2"/>
          <a:stretch>
            <a:fillRect/>
          </a:stretch>
        </p:blipFill>
        <p:spPr>
          <a:xfrm>
            <a:off x="928662" y="2643182"/>
            <a:ext cx="7215238" cy="3857652"/>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Resim" descr="2509266_79bfbf81015ff27ab4459a21664bb3b7.jpg"/>
          <p:cNvPicPr>
            <a:picLocks noChangeAspect="1"/>
          </p:cNvPicPr>
          <p:nvPr/>
        </p:nvPicPr>
        <p:blipFill>
          <a:blip r:embed="rId2"/>
          <a:stretch>
            <a:fillRect/>
          </a:stretch>
        </p:blipFill>
        <p:spPr>
          <a:xfrm>
            <a:off x="785786" y="571480"/>
            <a:ext cx="7643866" cy="5500726"/>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Resim" descr="unnamed.jpg"/>
          <p:cNvPicPr>
            <a:picLocks noChangeAspect="1"/>
          </p:cNvPicPr>
          <p:nvPr/>
        </p:nvPicPr>
        <p:blipFill>
          <a:blip r:embed="rId2"/>
          <a:stretch>
            <a:fillRect/>
          </a:stretch>
        </p:blipFill>
        <p:spPr>
          <a:xfrm>
            <a:off x="928662" y="857232"/>
            <a:ext cx="7286676" cy="4929222"/>
          </a:xfrm>
          <a:prstGeom prst="rect">
            <a:avLst/>
          </a:prstGeom>
        </p:spPr>
      </p:pic>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TotalTime>
  <Words>946</Words>
  <Application>Microsoft Office PowerPoint</Application>
  <PresentationFormat>Ekran Gösterisi (4:3)</PresentationFormat>
  <Paragraphs>95</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Ofis Teması</vt:lpstr>
      <vt:lpstr>DEZAVANTAJLI GRUP OLARAK TURİZM ÇALIŞANLARI </vt:lpstr>
      <vt:lpstr>Turizm  </vt:lpstr>
      <vt:lpstr>Slayt 3</vt:lpstr>
      <vt:lpstr>Bacasız Sanayi Nedir</vt:lpstr>
      <vt:lpstr>Slayt 5</vt:lpstr>
      <vt:lpstr>Turizm Sektöründe İstihdam Verileri</vt:lpstr>
      <vt:lpstr> Son bir yılda, en fazla sigortalının yer aldığı yiyecek içecek hizmetlerinde 394 bin olan çalışan sayısı 457 bine çıkmış. Aynı dönemde, 222 bin olan konaklama sektörü çalışanları sayısı da 257 bine çıktı. Geçmişe göre daha fazla şirketin kapsama alındığı havayolu taşımacılığında çalışanların sayısı da buna paralel olarak 6 bin 723’ten 18 bin 395 dolayına yükselmiştir.</vt:lpstr>
      <vt:lpstr>Slayt 8</vt:lpstr>
      <vt:lpstr>Slayt 9</vt:lpstr>
      <vt:lpstr>Turizmde sektöründe öncelikli riskler</vt:lpstr>
      <vt:lpstr>Haftalık Çalışma Süreleri</vt:lpstr>
      <vt:lpstr>Askıya Alma </vt:lpstr>
      <vt:lpstr>Turizmde Denkleştirme Süresi</vt:lpstr>
      <vt:lpstr>Turizm Sektöründe İş Sağlığı ve İş Güvenliği </vt:lpstr>
      <vt:lpstr>Turizm Sektöründe Meydana Gelen İş Kazaları</vt:lpstr>
      <vt:lpstr>Kazaların Sebepleri </vt:lpstr>
      <vt:lpstr>Meydana Gelen İş Kazaları </vt:lpstr>
      <vt:lpstr>Zehirlenmeler </vt:lpstr>
      <vt:lpstr>Meslek Hastalıkları </vt:lpstr>
      <vt:lpstr>Çözüm Yolları ve Alınabilecek Önlemler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DEZAVANTAJLI GRUP OLARAK TURİZM ÇALIŞANLARI </dc:title>
  <dc:creator>Damla</dc:creator>
  <cp:lastModifiedBy>kanal 1</cp:lastModifiedBy>
  <cp:revision>35</cp:revision>
  <dcterms:created xsi:type="dcterms:W3CDTF">2020-03-29T14:39:01Z</dcterms:created>
  <dcterms:modified xsi:type="dcterms:W3CDTF">2020-04-05T12:11:19Z</dcterms:modified>
</cp:coreProperties>
</file>